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4" name="Evan Frangipa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Remove</p:text>
  </p:cm>
  <p:cm authorId="0" idx="2">
    <p:pos x="6000" y="100"/>
    <p:text>Remove</p:text>
  </p:cm>
  <p:cm authorId="0" idx="3">
    <p:pos x="6000" y="200"/>
    <p:text>Remove this slide</p:text>
  </p:cm>
  <p:cm authorId="0" idx="4">
    <p:pos x="6000" y="300"/>
    <p:text>Remove this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US" sz="1400">
                <a:latin typeface="Helvetica Neue"/>
                <a:ea typeface="Helvetica Neue"/>
                <a:cs typeface="Helvetica Neue"/>
                <a:sym typeface="Helvetica Neue"/>
              </a:rPr>
              <a:t>Reliability diagrams plot prediction values vs. observed relative frequency to measure how accurately a model predicts events</a:t>
            </a:r>
            <a:r>
              <a:rPr baseline="30000" lang="en-US" sz="1400">
                <a:latin typeface="Helvetica Neue"/>
                <a:ea typeface="Helvetica Neue"/>
                <a:cs typeface="Helvetica Neue"/>
                <a:sym typeface="Helvetica Neue"/>
              </a:rPr>
              <a:t>2,3</a:t>
            </a:r>
            <a:r>
              <a:rPr lang="en-US" sz="1400">
                <a:latin typeface="Helvetica Neue"/>
                <a:ea typeface="Helvetica Neue"/>
                <a:cs typeface="Helvetica Neue"/>
                <a:sym typeface="Helvetica Neue"/>
              </a:rPr>
              <a:t>. Prediction values are the hourly percentages the model forecasts, and the observed relative frequency is the amount of hits per bin, where a bin is the number of predictions that fall in each 10% probability interval. </a:t>
            </a:r>
          </a:p>
          <a:p>
            <a:pPr lvl="0" rtl="0">
              <a:spcBef>
                <a:spcPts val="0"/>
              </a:spcBef>
              <a:buNone/>
            </a:pPr>
            <a:r>
              <a:t/>
            </a:r>
            <a:endParaRPr sz="1400">
              <a:latin typeface="Helvetica Neue"/>
              <a:ea typeface="Helvetica Neue"/>
              <a:cs typeface="Helvetica Neue"/>
              <a:sym typeface="Helvetica Neue"/>
            </a:endParaRPr>
          </a:p>
          <a:p>
            <a:pPr lvl="0" rtl="0">
              <a:spcBef>
                <a:spcPts val="0"/>
              </a:spcBef>
              <a:buNone/>
            </a:pPr>
            <a:r>
              <a:rPr lang="en-US" sz="1400">
                <a:latin typeface="Helvetica Neue"/>
                <a:ea typeface="Helvetica Neue"/>
                <a:cs typeface="Helvetica Neue"/>
                <a:sym typeface="Helvetica Neue"/>
              </a:rPr>
              <a:t>For prediction values of 30%, a perfect forecast would give an observed frequency of .30 because there would be a hit 30% of the time. The closer the observed frequency is to the line y = x, the better the forecast.</a:t>
            </a:r>
            <a:r>
              <a:rPr b="1" lang="en-US" sz="1400">
                <a:latin typeface="Helvetica Neue"/>
                <a:ea typeface="Helvetica Neue"/>
                <a:cs typeface="Helvetica Neue"/>
                <a:sym typeface="Helvetica Neue"/>
              </a:rPr>
              <a:t> These graphs tell us that at low probability bins, the graphs are relatively close to y=x, but they deviate greatly at higher percentages.</a:t>
            </a:r>
          </a:p>
          <a:p>
            <a:pPr lvl="0" rtl="0">
              <a:spcBef>
                <a:spcPts val="0"/>
              </a:spcBef>
              <a:buNone/>
            </a:pPr>
            <a:r>
              <a:t/>
            </a:r>
            <a:endParaRPr b="1" sz="1400">
              <a:latin typeface="Helvetica Neue"/>
              <a:ea typeface="Helvetica Neue"/>
              <a:cs typeface="Helvetica Neue"/>
              <a:sym typeface="Helvetica Neue"/>
            </a:endParaRPr>
          </a:p>
          <a:p>
            <a:pPr lvl="0" rtl="0">
              <a:spcBef>
                <a:spcPts val="0"/>
              </a:spcBef>
              <a:buNone/>
            </a:pPr>
            <a:r>
              <a:t/>
            </a:r>
            <a:endParaRPr b="1" sz="1400">
              <a:latin typeface="Helvetica Neue"/>
              <a:ea typeface="Helvetica Neue"/>
              <a:cs typeface="Helvetica Neue"/>
              <a:sym typeface="Helvetica Neue"/>
            </a:endParaRPr>
          </a:p>
          <a:p>
            <a:pPr lvl="0" rtl="0">
              <a:spcBef>
                <a:spcPts val="0"/>
              </a:spcBef>
              <a:buNone/>
            </a:pPr>
            <a:r>
              <a:rPr lang="en-US" sz="1400">
                <a:latin typeface="Arial"/>
                <a:ea typeface="Arial"/>
                <a:cs typeface="Arial"/>
                <a:sym typeface="Arial"/>
              </a:rPr>
              <a:t>-Reliability diagrams plot prediction values vs. observed relative frequency to measure how accurate the model predicts events. The closer the observed frequency is to the line y = x, the better the forecast. </a:t>
            </a:r>
          </a:p>
          <a:p>
            <a:pPr lvl="0" rtl="0">
              <a:spcBef>
                <a:spcPts val="0"/>
              </a:spcBef>
              <a:buNone/>
            </a:pPr>
            <a:r>
              <a:rPr lang="en-US" sz="1400">
                <a:latin typeface="Arial"/>
                <a:ea typeface="Arial"/>
                <a:cs typeface="Arial"/>
                <a:sym typeface="Arial"/>
              </a:rPr>
              <a:t>-For MAG4, the graph shows low prediction percentages fairly close to y = x, but as the values increase, the observed frequency deviates further. For ASAP M the low prediction values are  relatively close to y = x, but they begin to get very far away rapidly. ASAP X predictions are never near the line. </a:t>
            </a:r>
          </a:p>
          <a:p>
            <a:pPr lvl="0">
              <a:spcBef>
                <a:spcPts val="0"/>
              </a:spcBef>
              <a:buClr>
                <a:schemeClr val="dk1"/>
              </a:buClr>
              <a:buSzPct val="78571"/>
              <a:buFont typeface="Arial"/>
              <a:buNone/>
            </a:pPr>
            <a:r>
              <a:rPr lang="en-US" sz="1400">
                <a:latin typeface="Arial"/>
                <a:ea typeface="Arial"/>
                <a:cs typeface="Arial"/>
                <a:sym typeface="Arial"/>
              </a:rPr>
              <a:t>-These graphs tell us that the prediction percentages are not useful for predicting flares at an accurate percentage; flares are overpredicted. However, from further analysis we determined that the models are useful for sending an increased flare notification to our end-users when threshold percentages are crossed.</a:t>
            </a:r>
          </a:p>
        </p:txBody>
      </p:sp>
      <p:sp>
        <p:nvSpPr>
          <p:cNvPr id="189" name="Shape 18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68750"/>
              <a:buFont typeface="Arial"/>
              <a:buNone/>
            </a:pPr>
            <a:r>
              <a:rPr lang="en-US" sz="1600">
                <a:latin typeface="Arial"/>
                <a:ea typeface="Arial"/>
                <a:cs typeface="Arial"/>
                <a:sym typeface="Arial"/>
              </a:rPr>
              <a:t>-For the lower threshold, we tolerated a larger amount of false positives to reach an 85% successful flare prediction rate (true positives). This threshold is designed for an end-user who is at high risk for damage from flare-related events and hopes to get an early warning for as many as possible.</a:t>
            </a:r>
          </a:p>
          <a:p>
            <a:pPr lvl="0">
              <a:spcBef>
                <a:spcPts val="0"/>
              </a:spcBef>
              <a:buClr>
                <a:schemeClr val="dk1"/>
              </a:buClr>
              <a:buSzPct val="68750"/>
              <a:buFont typeface="Arial"/>
              <a:buNone/>
            </a:pPr>
            <a:r>
              <a:t/>
            </a:r>
            <a:endParaRPr sz="1600">
              <a:latin typeface="Arial"/>
              <a:ea typeface="Arial"/>
              <a:cs typeface="Arial"/>
              <a:sym typeface="Arial"/>
            </a:endParaRPr>
          </a:p>
          <a:p>
            <a:pPr lvl="0">
              <a:spcBef>
                <a:spcPts val="0"/>
              </a:spcBef>
              <a:buClr>
                <a:schemeClr val="dk1"/>
              </a:buClr>
              <a:buSzPct val="68750"/>
              <a:buFont typeface="Arial"/>
              <a:buNone/>
            </a:pPr>
            <a:r>
              <a:rPr lang="en-US" sz="1600">
                <a:latin typeface="Arial"/>
                <a:ea typeface="Arial"/>
                <a:cs typeface="Arial"/>
                <a:sym typeface="Arial"/>
              </a:rPr>
              <a:t>-The higher threshold reduces the number of false positives to a maximum of 10% while still catching at least 60% of flares. Our goal was to give end-users the opportunity to choose if they want to receive less notifications with a higher threshold. </a:t>
            </a:r>
          </a:p>
          <a:p>
            <a:pPr lvl="0">
              <a:spcBef>
                <a:spcPts val="0"/>
              </a:spcBef>
              <a:buNone/>
            </a:pPr>
            <a:r>
              <a:t/>
            </a:r>
            <a:endParaRPr/>
          </a:p>
        </p:txBody>
      </p:sp>
      <p:sp>
        <p:nvSpPr>
          <p:cNvPr id="198" name="Shape 19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lvl="0" rtl="0">
              <a:spcBef>
                <a:spcPts val="0"/>
              </a:spcBef>
              <a:buClr>
                <a:schemeClr val="dk1"/>
              </a:buClr>
              <a:buSzPct val="91666"/>
              <a:buFont typeface="Arial"/>
              <a:buNone/>
            </a:pPr>
            <a:r>
              <a:t/>
            </a:r>
            <a:endParaRPr>
              <a:solidFill>
                <a:srgbClr val="000000"/>
              </a:solidFill>
            </a:endParaRPr>
          </a:p>
        </p:txBody>
      </p:sp>
      <p:sp>
        <p:nvSpPr>
          <p:cNvPr id="207" name="Shape 2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14" name="Shape 214"/>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21" name="Shape 22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228" name="Shape 22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400" u="none" cap="none" strike="noStrike">
                <a:solidFill>
                  <a:srgbClr val="000000"/>
                </a:solidFill>
                <a:latin typeface="Calibri"/>
                <a:ea typeface="Calibri"/>
                <a:cs typeface="Calibri"/>
                <a:sym typeface="Calibri"/>
              </a:rPr>
              <a:t>From ESA-  http://www.esa.int/Our_Activities/Space_Science/What_are_solar_flares </a:t>
            </a:r>
          </a:p>
          <a:p>
            <a:pPr indent="0" lvl="0" marL="0" marR="0" rtl="0" algn="l">
              <a:spcBef>
                <a:spcPts val="0"/>
              </a:spcBef>
              <a:buSzPct val="25000"/>
              <a:buNone/>
            </a:pPr>
            <a:r>
              <a:t/>
            </a:r>
            <a:endParaRPr sz="1400">
              <a:solidFill>
                <a:srgbClr val="000000"/>
              </a:solidFill>
            </a:endParaRPr>
          </a:p>
          <a:p>
            <a:pPr lvl="0" rtl="0">
              <a:spcBef>
                <a:spcPts val="0"/>
              </a:spcBef>
              <a:buClr>
                <a:schemeClr val="dk1"/>
              </a:buClr>
              <a:buSzPct val="78571"/>
              <a:buFont typeface="Arial"/>
              <a:buNone/>
            </a:pPr>
            <a:r>
              <a:rPr lang="en-US" sz="1400">
                <a:solidFill>
                  <a:srgbClr val="000000"/>
                </a:solidFill>
                <a:latin typeface="Helvetica Neue"/>
                <a:ea typeface="Helvetica Neue"/>
                <a:cs typeface="Helvetica Neue"/>
                <a:sym typeface="Helvetica Neue"/>
              </a:rPr>
              <a:t>-Solar flares are massive bursts of energy that are characterized by brightening observed on the sun. </a:t>
            </a:r>
          </a:p>
          <a:p>
            <a:pPr lvl="0" rtl="0">
              <a:spcBef>
                <a:spcPts val="0"/>
              </a:spcBef>
              <a:buClr>
                <a:schemeClr val="dk1"/>
              </a:buClr>
              <a:buSzPct val="78571"/>
              <a:buFont typeface="Arial"/>
              <a:buNone/>
            </a:pPr>
            <a:r>
              <a:rPr lang="en-US" sz="1400">
                <a:solidFill>
                  <a:srgbClr val="000000"/>
                </a:solidFill>
                <a:latin typeface="Helvetica Neue"/>
                <a:ea typeface="Helvetica Neue"/>
                <a:cs typeface="Helvetica Neue"/>
                <a:sym typeface="Helvetica Neue"/>
              </a:rPr>
              <a:t>-They are also associated with dangerous solar energetic particles (SEPs), which can damage spacecraft electronics and pose a threat to astronaut safety. </a:t>
            </a:r>
          </a:p>
          <a:p>
            <a:pPr lvl="0" rtl="0">
              <a:spcBef>
                <a:spcPts val="0"/>
              </a:spcBef>
              <a:buClr>
                <a:schemeClr val="dk1"/>
              </a:buClr>
              <a:buSzPct val="78571"/>
              <a:buFont typeface="Arial"/>
              <a:buNone/>
            </a:pPr>
            <a:r>
              <a:rPr lang="en-US" sz="1400">
                <a:solidFill>
                  <a:srgbClr val="000000"/>
                </a:solidFill>
                <a:latin typeface="Helvetica Neue"/>
                <a:ea typeface="Helvetica Neue"/>
                <a:cs typeface="Helvetica Neue"/>
                <a:sym typeface="Helvetica Neue"/>
              </a:rPr>
              <a:t>-Flares travel at the speed of light and SEPs travel at relativistic speeds up to 80% the speed of light, so in order to be prepared for their potential effects, advanced notification is crucial to mission protection.</a:t>
            </a:r>
          </a:p>
          <a:p>
            <a:pPr indent="0" lvl="0" marL="0" marR="0" rtl="0" algn="l">
              <a:spcBef>
                <a:spcPts val="0"/>
              </a:spcBef>
              <a:buSzPct val="25000"/>
              <a:buNone/>
            </a:pPr>
            <a:r>
              <a:t/>
            </a:r>
            <a:endParaRPr sz="1400">
              <a:solidFill>
                <a:srgbClr val="000000"/>
              </a:solidFill>
            </a:endParaRPr>
          </a:p>
          <a:p>
            <a:pPr indent="0" lvl="0" marL="0" marR="0" rtl="0" algn="l">
              <a:spcBef>
                <a:spcPts val="0"/>
              </a:spcBef>
              <a:buSzPct val="25000"/>
              <a:buNone/>
            </a:pPr>
            <a:r>
              <a:t/>
            </a:r>
            <a:endParaRPr sz="1400">
              <a:solidFill>
                <a:srgbClr val="000000"/>
              </a:solidFill>
            </a:endParaRPr>
          </a:p>
          <a:p>
            <a:pPr indent="0" lvl="0" marL="0" marR="0" rtl="0" algn="l">
              <a:spcBef>
                <a:spcPts val="0"/>
              </a:spcBef>
              <a:buSzPct val="25000"/>
              <a:buNone/>
            </a:pPr>
            <a:r>
              <a:t/>
            </a:r>
            <a:endParaRPr sz="1400">
              <a:solidFill>
                <a:srgbClr val="000000"/>
              </a:solidFill>
            </a:endParaRPr>
          </a:p>
          <a:p>
            <a:pPr indent="0" lvl="0" marL="0" marR="0" rtl="0" algn="l">
              <a:spcBef>
                <a:spcPts val="0"/>
              </a:spcBef>
              <a:buSzPct val="25000"/>
              <a:buNone/>
            </a:pPr>
            <a:r>
              <a:t/>
            </a:r>
            <a:endParaRPr sz="1400">
              <a:solidFill>
                <a:srgbClr val="000000"/>
              </a:solidFill>
            </a:endParaRPr>
          </a:p>
          <a:p>
            <a:pPr indent="0" lvl="0" marL="0" marR="0" rtl="0" algn="l">
              <a:spcBef>
                <a:spcPts val="0"/>
              </a:spcBef>
              <a:buSzPct val="25000"/>
              <a:buNone/>
            </a:pPr>
            <a:r>
              <a:rPr b="0" i="0" lang="en-US" sz="1400" u="none" cap="none" strike="noStrike">
                <a:solidFill>
                  <a:srgbClr val="000000"/>
                </a:solidFill>
                <a:latin typeface="Calibri"/>
                <a:ea typeface="Calibri"/>
                <a:cs typeface="Calibri"/>
                <a:sym typeface="Calibri"/>
              </a:rPr>
              <a:t> A solar flare is a tremendous explosion on the Sun that happens when energy stored in 'twisted' magnetic fields (usually above sunspots) is suddenly released.</a:t>
            </a:r>
          </a:p>
          <a:p>
            <a:pPr indent="0" lvl="0" marL="0" marR="0" rtl="0" algn="l">
              <a:spcBef>
                <a:spcPts val="0"/>
              </a:spcBef>
              <a:buSzPct val="25000"/>
              <a:buNone/>
            </a:pPr>
            <a:r>
              <a:rPr b="0" i="0" lang="en-US" sz="1400" u="none" cap="none" strike="noStrike">
                <a:solidFill>
                  <a:srgbClr val="000000"/>
                </a:solidFill>
                <a:latin typeface="Calibri"/>
                <a:ea typeface="Calibri"/>
                <a:cs typeface="Calibri"/>
                <a:sym typeface="Calibri"/>
              </a:rPr>
              <a:t>In a matter of just a few minutes they heat material to many millions of degrees and produce a burst of radiation across the electromagnetic spectrum, including from radio waves to x-rays and gamma rays </a:t>
            </a:r>
          </a:p>
          <a:p>
            <a:pPr indent="0" lvl="0" marL="0" marR="0" rtl="0" algn="l">
              <a:spcBef>
                <a:spcPts val="0"/>
              </a:spcBef>
              <a:buSzPct val="25000"/>
              <a:buNone/>
            </a:pPr>
            <a:r>
              <a:t/>
            </a:r>
            <a:endParaRPr b="0" i="0" sz="1400" u="none" cap="none" strike="noStrike">
              <a:solidFill>
                <a:srgbClr val="000000"/>
              </a:solidFill>
              <a:latin typeface="Calibri"/>
              <a:ea typeface="Calibri"/>
              <a:cs typeface="Calibri"/>
              <a:sym typeface="Calibri"/>
            </a:endParaRPr>
          </a:p>
        </p:txBody>
      </p:sp>
      <p:sp>
        <p:nvSpPr>
          <p:cNvPr id="94" name="Shape 9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02" name="Shape 10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28" name="Shape 128"/>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35" name="Shape 135"/>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78571"/>
              <a:buFont typeface="Arial"/>
              <a:buNone/>
            </a:pPr>
            <a:r>
              <a:rPr lang="en-US" sz="1400">
                <a:solidFill>
                  <a:srgbClr val="000000"/>
                </a:solidFill>
                <a:latin typeface="Helvetica Neue"/>
                <a:ea typeface="Helvetica Neue"/>
                <a:cs typeface="Helvetica Neue"/>
                <a:sym typeface="Helvetica Neue"/>
              </a:rPr>
              <a:t>Depiction of background  predictions (7308 for both ASAP M and X and 2924 for MAG4 M&amp;X) taken every 6 hours, with pre-flare prediction values (229 for ASAP M, 136 for MAG4, and 21 for ASAP X) overlaid.</a:t>
            </a:r>
          </a:p>
          <a:p>
            <a:pPr lvl="0">
              <a:spcBef>
                <a:spcPts val="0"/>
              </a:spcBef>
              <a:buNone/>
            </a:pPr>
            <a:r>
              <a:t/>
            </a:r>
            <a:endParaRPr sz="1400">
              <a:solidFill>
                <a:srgbClr val="000000"/>
              </a:solidFill>
            </a:endParaRPr>
          </a:p>
        </p:txBody>
      </p:sp>
      <p:sp>
        <p:nvSpPr>
          <p:cNvPr id="143" name="Shape 143"/>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b" bIns="91425" lIns="91425" rIns="91425" tIns="91425"/>
          <a:lstStyle>
            <a:lvl1pPr indent="0" lvl="0" marL="0" marR="0" rtl="0" algn="ctr">
              <a:spcBef>
                <a:spcPts val="0"/>
              </a:spcBef>
              <a:buClr>
                <a:schemeClr val="lt1"/>
              </a:buClr>
              <a:buFont typeface="Calibri"/>
              <a:buNone/>
              <a:defRPr b="0" i="0" sz="54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50000"/>
              </a:lnSpc>
              <a:spcBef>
                <a:spcPts val="560"/>
              </a:spcBef>
              <a:buClr>
                <a:schemeClr val="lt2"/>
              </a:buClr>
              <a:buFont typeface="Arial"/>
              <a:buNone/>
              <a:defRPr b="0" i="0" sz="2800" u="none" cap="none" strike="noStrike">
                <a:solidFill>
                  <a:schemeClr val="lt2"/>
                </a:solidFill>
                <a:latin typeface="Calibri"/>
                <a:ea typeface="Calibri"/>
                <a:cs typeface="Calibri"/>
                <a:sym typeface="Calibri"/>
              </a:defRPr>
            </a:lvl1pPr>
            <a:lvl2pPr indent="0" lvl="1" marL="457200" marR="0" rtl="0" algn="ctr">
              <a:lnSpc>
                <a:spcPct val="150000"/>
              </a:lnSpc>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ctr">
              <a:lnSpc>
                <a:spcPct val="150000"/>
              </a:lnSpc>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ctr">
              <a:lnSpc>
                <a:spcPct val="150000"/>
              </a:lnSpc>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ctr">
              <a:lnSpc>
                <a:spcPct val="150000"/>
              </a:lnSpc>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lnSpc>
                <a:spcPct val="150000"/>
              </a:lnSpc>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lnSpc>
                <a:spcPct val="150000"/>
              </a:lnSpc>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ctr" bIns="91425" lIns="91425" rIns="91425" tIns="91425"/>
          <a:lstStyle>
            <a:lvl1pPr indent="-139700" lvl="0" marL="342900" marR="0" rtl="0" algn="l">
              <a:lnSpc>
                <a:spcPct val="150000"/>
              </a:lnSpc>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lt1"/>
              </a:buClr>
              <a:buFont typeface="Calibri"/>
              <a:buNone/>
              <a:defRPr b="1" i="0" sz="4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50000"/>
              </a:lnSpc>
              <a:spcBef>
                <a:spcPts val="400"/>
              </a:spcBef>
              <a:buClr>
                <a:schemeClr val="lt2"/>
              </a:buClr>
              <a:buFont typeface="Arial"/>
              <a:buNone/>
              <a:defRPr b="0" i="0" sz="2000" u="none" cap="none" strike="noStrike">
                <a:solidFill>
                  <a:schemeClr val="lt2"/>
                </a:solidFill>
                <a:latin typeface="Calibri"/>
                <a:ea typeface="Calibri"/>
                <a:cs typeface="Calibri"/>
                <a:sym typeface="Calibri"/>
              </a:defRPr>
            </a:lvl1pPr>
            <a:lvl2pPr indent="0" lvl="1" marL="457200" marR="0" rtl="0" algn="l">
              <a:lnSpc>
                <a:spcPct val="150000"/>
              </a:lnSpc>
              <a:spcBef>
                <a:spcPts val="360"/>
              </a:spcBef>
              <a:buClr>
                <a:schemeClr val="lt1"/>
              </a:buClr>
              <a:buFont typeface="Arial"/>
              <a:buNone/>
              <a:defRPr b="0" i="0" sz="1800" u="none" cap="none" strike="noStrike">
                <a:solidFill>
                  <a:schemeClr val="lt1"/>
                </a:solidFill>
                <a:latin typeface="Calibri"/>
                <a:ea typeface="Calibri"/>
                <a:cs typeface="Calibri"/>
                <a:sym typeface="Calibri"/>
              </a:defRPr>
            </a:lvl2pPr>
            <a:lvl3pPr indent="0" lvl="2" marL="914400" marR="0" rtl="0" algn="l">
              <a:lnSpc>
                <a:spcPct val="150000"/>
              </a:lnSpc>
              <a:spcBef>
                <a:spcPts val="320"/>
              </a:spcBef>
              <a:buClr>
                <a:schemeClr val="lt1"/>
              </a:buClr>
              <a:buFont typeface="Arial"/>
              <a:buNone/>
              <a:defRPr b="0" i="0" sz="1600" u="none" cap="none" strike="noStrike">
                <a:solidFill>
                  <a:schemeClr val="lt1"/>
                </a:solidFill>
                <a:latin typeface="Calibri"/>
                <a:ea typeface="Calibri"/>
                <a:cs typeface="Calibri"/>
                <a:sym typeface="Calibri"/>
              </a:defRPr>
            </a:lvl3pPr>
            <a:lvl4pPr indent="0" lvl="3" marL="1371600" marR="0" rtl="0" algn="l">
              <a:lnSpc>
                <a:spcPct val="150000"/>
              </a:lnSpc>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4pPr>
            <a:lvl5pPr indent="0" lvl="4" marL="1828800" marR="0" rtl="0" algn="l">
              <a:lnSpc>
                <a:spcPct val="150000"/>
              </a:lnSpc>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ctr" bIns="91425" lIns="91425" rIns="91425" tIns="91425"/>
          <a:lstStyle>
            <a:lvl1pPr indent="-165100" lvl="0" marL="34290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ctr" bIns="91425" lIns="91425" rIns="91425" tIns="91425"/>
          <a:lstStyle>
            <a:lvl1pPr indent="-165100" lvl="0" marL="34290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t" bIns="91425" lIns="91425" rIns="91425" tIns="91425"/>
          <a:lstStyle>
            <a:lvl1pPr indent="0" lvl="0" marL="0" marR="0" rtl="0" algn="l">
              <a:lnSpc>
                <a:spcPct val="150000"/>
              </a:lnSpc>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1pPr>
            <a:lvl2pPr indent="0" lvl="1" marL="457200" marR="0" rtl="0" algn="l">
              <a:lnSpc>
                <a:spcPct val="150000"/>
              </a:lnSpc>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lnSpc>
                <a:spcPct val="150000"/>
              </a:lnSpc>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lnSpc>
                <a:spcPct val="150000"/>
              </a:lnSpc>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lnSpc>
                <a:spcPct val="150000"/>
              </a:lnSpc>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ctr" bIns="91425" lIns="91425" rIns="91425" tIns="91425"/>
          <a:lstStyle>
            <a:lvl1pPr indent="-190500" lvl="0" marL="3429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lnSpc>
                <a:spcPct val="150000"/>
              </a:lnSpc>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lnSpc>
                <a:spcPct val="150000"/>
              </a:lnSpc>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t" bIns="91425" lIns="91425" rIns="91425" tIns="91425"/>
          <a:lstStyle>
            <a:lvl1pPr indent="0" lvl="0" marL="0" marR="0" rtl="0" algn="l">
              <a:lnSpc>
                <a:spcPct val="150000"/>
              </a:lnSpc>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1pPr>
            <a:lvl2pPr indent="0" lvl="1" marL="457200" marR="0" rtl="0" algn="l">
              <a:lnSpc>
                <a:spcPct val="150000"/>
              </a:lnSpc>
              <a:spcBef>
                <a:spcPts val="400"/>
              </a:spcBef>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lnSpc>
                <a:spcPct val="150000"/>
              </a:lnSpc>
              <a:spcBef>
                <a:spcPts val="360"/>
              </a:spcBef>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lnSpc>
                <a:spcPct val="150000"/>
              </a:lnSpc>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lnSpc>
                <a:spcPct val="150000"/>
              </a:lnSpc>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ctr" bIns="91425" lIns="91425" rIns="91425" tIns="91425"/>
          <a:lstStyle>
            <a:lvl1pPr indent="-190500" lvl="0" marL="3429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1pPr>
            <a:lvl2pPr indent="-158750" lvl="1" marL="74295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lnSpc>
                <a:spcPct val="150000"/>
              </a:lnSpc>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lnSpc>
                <a:spcPct val="150000"/>
              </a:lnSpc>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lnSpc>
                <a:spcPct val="150000"/>
              </a:lnSpc>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ctr" bIns="91425" lIns="91425" rIns="91425" tIns="91425"/>
          <a:lstStyle>
            <a:lvl1pPr indent="-139700" lvl="0" marL="342900" marR="0" rtl="0" algn="l">
              <a:lnSpc>
                <a:spcPct val="150000"/>
              </a:lnSpc>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ctr" bIns="91425" lIns="91425" rIns="91425" tIns="91425"/>
          <a:lstStyle>
            <a:lvl1pPr indent="0" lvl="0" marL="0" marR="0" rtl="0" algn="l">
              <a:lnSpc>
                <a:spcPct val="150000"/>
              </a:lnSpc>
              <a:spcBef>
                <a:spcPts val="280"/>
              </a:spcBef>
              <a:buClr>
                <a:srgbClr val="CCE5E8"/>
              </a:buClr>
              <a:buFont typeface="Arial"/>
              <a:buNone/>
              <a:defRPr b="0" i="0" sz="1400" u="none" cap="none" strike="noStrike">
                <a:solidFill>
                  <a:srgbClr val="CCE5E8"/>
                </a:solidFill>
                <a:latin typeface="Calibri"/>
                <a:ea typeface="Calibri"/>
                <a:cs typeface="Calibri"/>
                <a:sym typeface="Calibri"/>
              </a:defRPr>
            </a:lvl1pPr>
            <a:lvl2pPr indent="0" lvl="1" marL="457200" marR="0" rtl="0" algn="l">
              <a:lnSpc>
                <a:spcPct val="150000"/>
              </a:lnSpc>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lnSpc>
                <a:spcPct val="150000"/>
              </a:lnSpc>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lnSpc>
                <a:spcPct val="150000"/>
              </a:lnSpc>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lnSpc>
                <a:spcPct val="150000"/>
              </a:lnSpc>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lt1"/>
              </a:buClr>
              <a:buFont typeface="Calibri"/>
              <a:buNone/>
              <a:defRPr b="1" i="0" sz="2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lvl="0" marL="0" marR="0" rtl="0" algn="l">
              <a:lnSpc>
                <a:spcPct val="150000"/>
              </a:lnSpc>
              <a:spcBef>
                <a:spcPts val="640"/>
              </a:spcBef>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l">
              <a:lnSpc>
                <a:spcPct val="150000"/>
              </a:lnSpc>
              <a:spcBef>
                <a:spcPts val="560"/>
              </a:spcBef>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l">
              <a:lnSpc>
                <a:spcPct val="150000"/>
              </a:lnSpc>
              <a:spcBef>
                <a:spcPts val="480"/>
              </a:spcBef>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l">
              <a:lnSpc>
                <a:spcPct val="150000"/>
              </a:lnSpc>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l">
              <a:lnSpc>
                <a:spcPct val="150000"/>
              </a:lnSpc>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50000"/>
              </a:lnSpc>
              <a:spcBef>
                <a:spcPts val="280"/>
              </a:spcBef>
              <a:buClr>
                <a:srgbClr val="CCE5E8"/>
              </a:buClr>
              <a:buFont typeface="Arial"/>
              <a:buNone/>
              <a:defRPr b="0" i="0" sz="1400" u="none" cap="none" strike="noStrike">
                <a:solidFill>
                  <a:srgbClr val="CCE5E8"/>
                </a:solidFill>
                <a:latin typeface="Calibri"/>
                <a:ea typeface="Calibri"/>
                <a:cs typeface="Calibri"/>
                <a:sym typeface="Calibri"/>
              </a:defRPr>
            </a:lvl1pPr>
            <a:lvl2pPr indent="0" lvl="1" marL="457200" marR="0" rtl="0" algn="l">
              <a:lnSpc>
                <a:spcPct val="150000"/>
              </a:lnSpc>
              <a:spcBef>
                <a:spcPts val="240"/>
              </a:spcBef>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lnSpc>
                <a:spcPct val="150000"/>
              </a:lnSpc>
              <a:spcBef>
                <a:spcPts val="200"/>
              </a:spcBef>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lnSpc>
                <a:spcPct val="150000"/>
              </a:lnSpc>
              <a:spcBef>
                <a:spcPts val="180"/>
              </a:spcBef>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lnSpc>
                <a:spcPct val="150000"/>
              </a:lnSpc>
              <a:spcBef>
                <a:spcPts val="180"/>
              </a:spcBef>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1"/>
            </a:gs>
            <a:gs pos="31000">
              <a:schemeClr val="dk1"/>
            </a:gs>
            <a:gs pos="62000">
              <a:srgbClr val="23213E"/>
            </a:gs>
            <a:gs pos="100000">
              <a:srgbClr val="50546C"/>
            </a:gs>
          </a:gsLst>
          <a:lin ang="5400000" scaled="0"/>
        </a:gra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457200"/>
            <a:ext cx="8229600" cy="1143000"/>
          </a:xfrm>
          <a:prstGeom prst="rect">
            <a:avLst/>
          </a:prstGeom>
          <a:noFill/>
          <a:ln>
            <a:noFill/>
          </a:ln>
        </p:spPr>
        <p:txBody>
          <a:bodyPr anchorCtr="0" anchor="t" bIns="91425" lIns="91425" rIns="91425" tIns="91425"/>
          <a:lstStyle>
            <a:lvl1pPr indent="0" lvl="0" marL="0" marR="0" rtl="0" algn="ctr">
              <a:spcBef>
                <a:spcPts val="0"/>
              </a:spcBef>
              <a:buClr>
                <a:schemeClr val="lt1"/>
              </a:buClr>
              <a:buFont typeface="Calibri"/>
              <a:buNone/>
              <a:defRPr b="0" i="0" sz="5000" u="none" cap="none" strike="noStrike">
                <a:solidFill>
                  <a:schemeClr val="lt1"/>
                </a:solidFill>
                <a:latin typeface="Calibri"/>
                <a:ea typeface="Calibri"/>
                <a:cs typeface="Calibri"/>
                <a:sym typeface="Calibri"/>
              </a:defRPr>
            </a:lvl1pPr>
            <a:lvl2pPr indent="0" lvl="1" marL="0" marR="0" rtl="0" algn="l">
              <a:spcBef>
                <a:spcPts val="0"/>
              </a:spcBef>
              <a:buNone/>
              <a:defRPr b="0" i="0" sz="1800" u="none" cap="none" strike="noStrike">
                <a:solidFill>
                  <a:schemeClr val="lt2"/>
                </a:solidFill>
              </a:defRPr>
            </a:lvl2pPr>
            <a:lvl3pPr indent="0" lvl="2" marL="0" marR="0" rtl="0" algn="l">
              <a:spcBef>
                <a:spcPts val="0"/>
              </a:spcBef>
              <a:buNone/>
              <a:defRPr b="0" i="0" sz="1800" u="none" cap="none" strike="noStrike">
                <a:solidFill>
                  <a:schemeClr val="lt2"/>
                </a:solidFill>
              </a:defRPr>
            </a:lvl3pPr>
            <a:lvl4pPr indent="0" lvl="3" marL="0" marR="0" rtl="0" algn="l">
              <a:spcBef>
                <a:spcPts val="0"/>
              </a:spcBef>
              <a:buNone/>
              <a:defRPr b="0" i="0" sz="1800" u="none" cap="none" strike="noStrike">
                <a:solidFill>
                  <a:schemeClr val="lt2"/>
                </a:solidFill>
              </a:defRPr>
            </a:lvl4pPr>
            <a:lvl5pPr indent="0" lvl="4" marL="0" marR="0" rtl="0" algn="l">
              <a:spcBef>
                <a:spcPts val="0"/>
              </a:spcBef>
              <a:buNone/>
              <a:defRPr b="0" i="0" sz="1800" u="none" cap="none" strike="noStrike">
                <a:solidFill>
                  <a:schemeClr val="lt2"/>
                </a:solidFill>
              </a:defRPr>
            </a:lvl5pPr>
            <a:lvl6pPr indent="0" lvl="5" marL="0" marR="0" rtl="0" algn="l">
              <a:spcBef>
                <a:spcPts val="0"/>
              </a:spcBef>
              <a:buNone/>
              <a:defRPr b="0" i="0" sz="1800" u="none" cap="none" strike="noStrike">
                <a:solidFill>
                  <a:schemeClr val="lt2"/>
                </a:solidFill>
              </a:defRPr>
            </a:lvl6pPr>
            <a:lvl7pPr indent="0" lvl="6" marL="0" marR="0" rtl="0" algn="l">
              <a:spcBef>
                <a:spcPts val="0"/>
              </a:spcBef>
              <a:buNone/>
              <a:defRPr b="0" i="0" sz="1800" u="none" cap="none" strike="noStrike">
                <a:solidFill>
                  <a:schemeClr val="lt2"/>
                </a:solidFill>
              </a:defRPr>
            </a:lvl7pPr>
            <a:lvl8pPr indent="0" lvl="7" marL="0" marR="0" rtl="0" algn="l">
              <a:spcBef>
                <a:spcPts val="0"/>
              </a:spcBef>
              <a:buNone/>
              <a:defRPr b="0" i="0" sz="1800" u="none" cap="none" strike="noStrike">
                <a:solidFill>
                  <a:schemeClr val="lt2"/>
                </a:solidFill>
              </a:defRPr>
            </a:lvl8pPr>
            <a:lvl9pPr indent="0" lvl="8" marL="0" marR="0" rtl="0" algn="l">
              <a:spcBef>
                <a:spcPts val="0"/>
              </a:spcBef>
              <a:buNone/>
              <a:defRPr b="0" i="0" sz="1800" u="none" cap="none" strike="noStrike">
                <a:solidFill>
                  <a:schemeClr val="lt2"/>
                </a:solidFill>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ctr" bIns="91425" lIns="91425" rIns="91425" tIns="91425"/>
          <a:lstStyle>
            <a:lvl1pPr indent="-139700" lvl="0" marL="342900" marR="0" rtl="0" algn="l">
              <a:lnSpc>
                <a:spcPct val="150000"/>
              </a:lnSpc>
              <a:spcBef>
                <a:spcPts val="640"/>
              </a:spcBef>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lnSpc>
                <a:spcPct val="150000"/>
              </a:lnSpc>
              <a:spcBef>
                <a:spcPts val="560"/>
              </a:spcBef>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lnSpc>
                <a:spcPct val="150000"/>
              </a:lnSpc>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lnSpc>
                <a:spcPct val="150000"/>
              </a:lnSpc>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3.png"/><Relationship Id="rId4" Type="http://schemas.openxmlformats.org/officeDocument/2006/relationships/image" Target="../media/image06.png"/><Relationship Id="rId5" Type="http://schemas.openxmlformats.org/officeDocument/2006/relationships/image" Target="../media/image05.png"/><Relationship Id="rId6"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Screen Shot 2016-07-14 at 10.49.33 AM.png" id="88" name="Shape 88"/>
          <p:cNvPicPr preferRelativeResize="0"/>
          <p:nvPr/>
        </p:nvPicPr>
        <p:blipFill rotWithShape="1">
          <a:blip r:embed="rId4">
            <a:alphaModFix/>
          </a:blip>
          <a:srcRect b="42035" l="0" r="0" t="0"/>
          <a:stretch/>
        </p:blipFill>
        <p:spPr>
          <a:xfrm>
            <a:off x="0" y="-702750"/>
            <a:ext cx="9144000" cy="4757400"/>
          </a:xfrm>
          <a:prstGeom prst="rect">
            <a:avLst/>
          </a:prstGeom>
          <a:noFill/>
          <a:ln>
            <a:noFill/>
          </a:ln>
        </p:spPr>
      </p:pic>
      <p:sp>
        <p:nvSpPr>
          <p:cNvPr id="89" name="Shape 89"/>
          <p:cNvSpPr txBox="1"/>
          <p:nvPr>
            <p:ph type="ctrTitle"/>
          </p:nvPr>
        </p:nvSpPr>
        <p:spPr>
          <a:xfrm>
            <a:off x="591275" y="1627425"/>
            <a:ext cx="7772400" cy="1470000"/>
          </a:xfrm>
          <a:prstGeom prst="rect">
            <a:avLst/>
          </a:prstGeom>
          <a:noFill/>
          <a:ln>
            <a:noFill/>
          </a:ln>
        </p:spPr>
        <p:txBody>
          <a:bodyPr anchorCtr="0" anchor="b" bIns="45700" lIns="91425" rIns="91425" tIns="45700">
            <a:noAutofit/>
          </a:bodyPr>
          <a:lstStyle/>
          <a:p>
            <a:pPr indent="0" lvl="0" marL="0" marR="0" rtl="0" algn="ctr">
              <a:spcBef>
                <a:spcPts val="0"/>
              </a:spcBef>
              <a:buClr>
                <a:srgbClr val="FFFEFB"/>
              </a:buClr>
              <a:buSzPct val="25000"/>
              <a:buFont typeface="Calibri"/>
              <a:buNone/>
            </a:pPr>
            <a:r>
              <a:rPr b="1" lang="en-US" sz="7200">
                <a:solidFill>
                  <a:schemeClr val="dk2"/>
                </a:solidFill>
              </a:rPr>
              <a:t>Solar Flares</a:t>
            </a:r>
          </a:p>
        </p:txBody>
      </p:sp>
      <p:sp>
        <p:nvSpPr>
          <p:cNvPr id="90" name="Shape 90"/>
          <p:cNvSpPr txBox="1"/>
          <p:nvPr>
            <p:ph idx="1" type="subTitle"/>
          </p:nvPr>
        </p:nvSpPr>
        <p:spPr>
          <a:xfrm>
            <a:off x="0" y="4176750"/>
            <a:ext cx="9144000" cy="20415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C4117"/>
              </a:buClr>
              <a:buSzPct val="25000"/>
              <a:buFont typeface="Arial"/>
              <a:buNone/>
            </a:pPr>
            <a:r>
              <a:rPr b="1" lang="en-US" sz="4200">
                <a:solidFill>
                  <a:srgbClr val="FC4117"/>
                </a:solidFill>
              </a:rPr>
              <a:t>Building a New Forecasting Procedure</a:t>
            </a:r>
          </a:p>
          <a:p>
            <a:pPr indent="0" lvl="0" marL="0" marR="0" rtl="0">
              <a:lnSpc>
                <a:spcPct val="100000"/>
              </a:lnSpc>
              <a:spcBef>
                <a:spcPts val="0"/>
              </a:spcBef>
              <a:spcAft>
                <a:spcPts val="0"/>
              </a:spcAft>
              <a:buClr>
                <a:srgbClr val="FC4117"/>
              </a:buClr>
              <a:buSzPct val="25000"/>
              <a:buFont typeface="Arial"/>
              <a:buNone/>
            </a:pPr>
            <a:r>
              <a:t/>
            </a:r>
            <a:endParaRPr b="1" sz="900">
              <a:solidFill>
                <a:srgbClr val="FC4117"/>
              </a:solidFill>
            </a:endParaRPr>
          </a:p>
          <a:p>
            <a:pPr indent="0" lvl="0" marL="0" marR="0" rtl="0">
              <a:lnSpc>
                <a:spcPct val="100000"/>
              </a:lnSpc>
              <a:spcBef>
                <a:spcPts val="0"/>
              </a:spcBef>
              <a:spcAft>
                <a:spcPts val="0"/>
              </a:spcAft>
              <a:buClr>
                <a:srgbClr val="FC4117"/>
              </a:buClr>
              <a:buSzPct val="25000"/>
              <a:buFont typeface="Arial"/>
              <a:buNone/>
            </a:pPr>
            <a:r>
              <a:t/>
            </a:r>
            <a:endParaRPr b="1" sz="900">
              <a:solidFill>
                <a:srgbClr val="FC4117"/>
              </a:solidFill>
            </a:endParaRPr>
          </a:p>
          <a:p>
            <a:pPr indent="0" lvl="0" marL="0" marR="0" rtl="0">
              <a:lnSpc>
                <a:spcPct val="100000"/>
              </a:lnSpc>
              <a:spcBef>
                <a:spcPts val="0"/>
              </a:spcBef>
              <a:spcAft>
                <a:spcPts val="0"/>
              </a:spcAft>
              <a:buClr>
                <a:srgbClr val="FC4117"/>
              </a:buClr>
              <a:buSzPct val="25000"/>
              <a:buFont typeface="Arial"/>
              <a:buNone/>
            </a:pPr>
            <a:r>
              <a:rPr b="1" i="0" lang="en-US" sz="2600" u="none" cap="none" strike="noStrike">
                <a:solidFill>
                  <a:srgbClr val="FC4117"/>
                </a:solidFill>
                <a:latin typeface="Calibri"/>
                <a:ea typeface="Calibri"/>
                <a:cs typeface="Calibri"/>
                <a:sym typeface="Calibri"/>
              </a:rPr>
              <a:t>Mike McKeon, Evan Frangipane, and Anna Voelker</a:t>
            </a:r>
          </a:p>
          <a:p>
            <a:pPr indent="0" lvl="0" marL="0" marR="0" rtl="0" algn="ctr">
              <a:lnSpc>
                <a:spcPct val="150000"/>
              </a:lnSpc>
              <a:spcBef>
                <a:spcPts val="480"/>
              </a:spcBef>
              <a:buClr>
                <a:schemeClr val="lt2"/>
              </a:buClr>
              <a:buSzPct val="25000"/>
              <a:buFont typeface="Arial"/>
              <a:buNone/>
            </a:pPr>
            <a:r>
              <a:t/>
            </a:r>
            <a:endParaRPr b="1" i="0" sz="2400" u="none" cap="none" strike="noStrike">
              <a:solidFill>
                <a:srgbClr val="FC411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76200"/>
            <a:ext cx="8229600" cy="1143000"/>
          </a:xfrm>
          <a:prstGeom prst="rect">
            <a:avLst/>
          </a:prstGeom>
        </p:spPr>
        <p:txBody>
          <a:bodyPr anchorCtr="0" anchor="t" bIns="91425" lIns="91425" rIns="91425" tIns="91425">
            <a:noAutofit/>
          </a:bodyPr>
          <a:lstStyle/>
          <a:p>
            <a:pPr lvl="0">
              <a:spcBef>
                <a:spcPts val="0"/>
              </a:spcBef>
              <a:buNone/>
            </a:pPr>
            <a:r>
              <a:rPr lang="en-US"/>
              <a:t>ASAP X</a:t>
            </a:r>
          </a:p>
        </p:txBody>
      </p:sp>
      <p:sp>
        <p:nvSpPr>
          <p:cNvPr id="163" name="Shape 163"/>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a:spcBef>
                <a:spcPts val="0"/>
              </a:spcBef>
              <a:buNone/>
            </a:pPr>
            <a:r>
              <a:rPr lang="en-US"/>
              <a:t> </a:t>
            </a:r>
          </a:p>
        </p:txBody>
      </p:sp>
      <p:pic>
        <p:nvPicPr>
          <p:cNvPr descr="ASAP X Everything" id="164" name="Shape 164"/>
          <p:cNvPicPr preferRelativeResize="0"/>
          <p:nvPr/>
        </p:nvPicPr>
        <p:blipFill>
          <a:blip r:embed="rId3">
            <a:alphaModFix/>
          </a:blip>
          <a:stretch>
            <a:fillRect/>
          </a:stretch>
        </p:blipFill>
        <p:spPr>
          <a:xfrm>
            <a:off x="687925" y="926250"/>
            <a:ext cx="7661355" cy="552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0"/>
            <a:ext cx="8229600" cy="998100"/>
          </a:xfrm>
          <a:prstGeom prst="rect">
            <a:avLst/>
          </a:prstGeom>
        </p:spPr>
        <p:txBody>
          <a:bodyPr anchorCtr="0" anchor="t" bIns="91425" lIns="91425" rIns="91425" tIns="91425">
            <a:noAutofit/>
          </a:bodyPr>
          <a:lstStyle/>
          <a:p>
            <a:pPr lvl="0">
              <a:spcBef>
                <a:spcPts val="0"/>
              </a:spcBef>
              <a:buNone/>
            </a:pPr>
            <a:r>
              <a:rPr lang="en-US"/>
              <a:t>Heidke Skill Score</a:t>
            </a:r>
          </a:p>
        </p:txBody>
      </p:sp>
      <p:sp>
        <p:nvSpPr>
          <p:cNvPr id="171" name="Shape 171"/>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a:spcBef>
                <a:spcPts val="0"/>
              </a:spcBef>
              <a:buNone/>
            </a:pPr>
            <a:r>
              <a:t/>
            </a:r>
            <a:endParaRPr/>
          </a:p>
          <a:p>
            <a:pPr lvl="0">
              <a:spcBef>
                <a:spcPts val="0"/>
              </a:spcBef>
              <a:buNone/>
            </a:pPr>
            <a:r>
              <a:t/>
            </a:r>
            <a:endParaRPr/>
          </a:p>
        </p:txBody>
      </p:sp>
      <p:sp>
        <p:nvSpPr>
          <p:cNvPr id="172" name="Shape 172"/>
          <p:cNvSpPr txBox="1"/>
          <p:nvPr/>
        </p:nvSpPr>
        <p:spPr>
          <a:xfrm>
            <a:off x="459375" y="3741425"/>
            <a:ext cx="8303700" cy="14784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t/>
            </a:r>
            <a:endParaRPr sz="2100">
              <a:solidFill>
                <a:srgbClr val="FFFFFF"/>
              </a:solidFill>
              <a:latin typeface="Helvetica Neue"/>
              <a:ea typeface="Helvetica Neue"/>
              <a:cs typeface="Helvetica Neue"/>
              <a:sym typeface="Helvetica Neue"/>
            </a:endParaRPr>
          </a:p>
          <a:p>
            <a:pPr lvl="0">
              <a:spcBef>
                <a:spcPts val="0"/>
              </a:spcBef>
              <a:buClr>
                <a:schemeClr val="dk1"/>
              </a:buClr>
              <a:buSzPct val="50000"/>
              <a:buFont typeface="Arial"/>
              <a:buNone/>
            </a:pPr>
            <a:r>
              <a:rPr lang="en-US" sz="2200">
                <a:solidFill>
                  <a:srgbClr val="FFFFFF"/>
                </a:solidFill>
                <a:latin typeface="Helvetica Neue"/>
                <a:ea typeface="Helvetica Neue"/>
                <a:cs typeface="Helvetica Neue"/>
                <a:sym typeface="Helvetica Neue"/>
              </a:rPr>
              <a:t>The Heidke Skill Score measures the degree of improvement of a model prediction relative to random. The range of scores is negative infinity to one. </a:t>
            </a:r>
          </a:p>
          <a:p>
            <a:pPr lvl="0">
              <a:spcBef>
                <a:spcPts val="0"/>
              </a:spcBef>
              <a:buClr>
                <a:schemeClr val="dk1"/>
              </a:buClr>
              <a:buFont typeface="Arial"/>
              <a:buNone/>
            </a:pPr>
            <a:r>
              <a:t/>
            </a:r>
            <a:endParaRPr sz="2200">
              <a:solidFill>
                <a:srgbClr val="FFFFFF"/>
              </a:solidFill>
              <a:latin typeface="Helvetica Neue"/>
              <a:ea typeface="Helvetica Neue"/>
              <a:cs typeface="Helvetica Neue"/>
              <a:sym typeface="Helvetica Neue"/>
            </a:endParaRPr>
          </a:p>
          <a:p>
            <a:pPr lvl="0">
              <a:spcBef>
                <a:spcPts val="0"/>
              </a:spcBef>
              <a:buClr>
                <a:schemeClr val="dk1"/>
              </a:buClr>
              <a:buSzPct val="50000"/>
              <a:buFont typeface="Arial"/>
              <a:buNone/>
            </a:pPr>
            <a:r>
              <a:rPr lang="en-US" sz="2200">
                <a:solidFill>
                  <a:srgbClr val="FFFFFF"/>
                </a:solidFill>
                <a:latin typeface="Helvetica Neue"/>
                <a:ea typeface="Helvetica Neue"/>
                <a:cs typeface="Helvetica Neue"/>
                <a:sym typeface="Helvetica Neue"/>
              </a:rPr>
              <a:t>We used the Heidke score plots for each respective model to determine the threshold value that maximizes the number of flares predicted and minimizes the number of false positives.</a:t>
            </a:r>
          </a:p>
          <a:p>
            <a:pPr lvl="0">
              <a:spcBef>
                <a:spcPts val="0"/>
              </a:spcBef>
              <a:buClr>
                <a:schemeClr val="dk1"/>
              </a:buClr>
              <a:buFont typeface="Arial"/>
              <a:buNone/>
            </a:pPr>
            <a:r>
              <a:t/>
            </a:r>
            <a:endParaRPr sz="1800">
              <a:solidFill>
                <a:srgbClr val="FFFFFF"/>
              </a:solidFill>
            </a:endParaRPr>
          </a:p>
        </p:txBody>
      </p:sp>
      <p:pic>
        <p:nvPicPr>
          <p:cNvPr descr="HSSMag4.png" id="173" name="Shape 173"/>
          <p:cNvPicPr preferRelativeResize="0"/>
          <p:nvPr/>
        </p:nvPicPr>
        <p:blipFill>
          <a:blip r:embed="rId3">
            <a:alphaModFix/>
          </a:blip>
          <a:stretch>
            <a:fillRect/>
          </a:stretch>
        </p:blipFill>
        <p:spPr>
          <a:xfrm>
            <a:off x="166149" y="1035349"/>
            <a:ext cx="4283925" cy="2855920"/>
          </a:xfrm>
          <a:prstGeom prst="rect">
            <a:avLst/>
          </a:prstGeom>
          <a:noFill/>
          <a:ln>
            <a:noFill/>
          </a:ln>
        </p:spPr>
      </p:pic>
      <p:pic>
        <p:nvPicPr>
          <p:cNvPr descr="HSSASAP.png" id="174" name="Shape 174"/>
          <p:cNvPicPr preferRelativeResize="0"/>
          <p:nvPr/>
        </p:nvPicPr>
        <p:blipFill>
          <a:blip r:embed="rId4">
            <a:alphaModFix/>
          </a:blip>
          <a:stretch>
            <a:fillRect/>
          </a:stretch>
        </p:blipFill>
        <p:spPr>
          <a:xfrm>
            <a:off x="4671875" y="1035350"/>
            <a:ext cx="4222830" cy="281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Other Skill Scores</a:t>
            </a:r>
          </a:p>
        </p:txBody>
      </p:sp>
      <p:pic>
        <p:nvPicPr>
          <p:cNvPr descr="KSSPlots.png" id="181" name="Shape 181"/>
          <p:cNvPicPr preferRelativeResize="0"/>
          <p:nvPr/>
        </p:nvPicPr>
        <p:blipFill>
          <a:blip r:embed="rId3">
            <a:alphaModFix/>
          </a:blip>
          <a:stretch>
            <a:fillRect/>
          </a:stretch>
        </p:blipFill>
        <p:spPr>
          <a:xfrm>
            <a:off x="5609425" y="1559450"/>
            <a:ext cx="2618600" cy="1745717"/>
          </a:xfrm>
          <a:prstGeom prst="rect">
            <a:avLst/>
          </a:prstGeom>
          <a:noFill/>
          <a:ln>
            <a:noFill/>
          </a:ln>
        </p:spPr>
      </p:pic>
      <p:pic>
        <p:nvPicPr>
          <p:cNvPr descr="KSSPlotsMag4.png" id="182" name="Shape 182"/>
          <p:cNvPicPr preferRelativeResize="0"/>
          <p:nvPr/>
        </p:nvPicPr>
        <p:blipFill>
          <a:blip r:embed="rId4">
            <a:alphaModFix/>
          </a:blip>
          <a:stretch>
            <a:fillRect/>
          </a:stretch>
        </p:blipFill>
        <p:spPr>
          <a:xfrm>
            <a:off x="457200" y="1541537"/>
            <a:ext cx="2672325" cy="1781534"/>
          </a:xfrm>
          <a:prstGeom prst="rect">
            <a:avLst/>
          </a:prstGeom>
          <a:noFill/>
          <a:ln>
            <a:noFill/>
          </a:ln>
        </p:spPr>
      </p:pic>
      <p:pic>
        <p:nvPicPr>
          <p:cNvPr descr="TRSCPlotsMag4.png" id="183" name="Shape 183"/>
          <p:cNvPicPr preferRelativeResize="0"/>
          <p:nvPr/>
        </p:nvPicPr>
        <p:blipFill>
          <a:blip r:embed="rId5">
            <a:alphaModFix/>
          </a:blip>
          <a:stretch>
            <a:fillRect/>
          </a:stretch>
        </p:blipFill>
        <p:spPr>
          <a:xfrm>
            <a:off x="5615950" y="4151437"/>
            <a:ext cx="2618600" cy="1745699"/>
          </a:xfrm>
          <a:prstGeom prst="rect">
            <a:avLst/>
          </a:prstGeom>
          <a:noFill/>
          <a:ln>
            <a:noFill/>
          </a:ln>
        </p:spPr>
      </p:pic>
      <p:pic>
        <p:nvPicPr>
          <p:cNvPr descr="TRSCPlots.png" id="184" name="Shape 184"/>
          <p:cNvPicPr preferRelativeResize="0"/>
          <p:nvPr/>
        </p:nvPicPr>
        <p:blipFill>
          <a:blip r:embed="rId6">
            <a:alphaModFix/>
          </a:blip>
          <a:stretch>
            <a:fillRect/>
          </a:stretch>
        </p:blipFill>
        <p:spPr>
          <a:xfrm>
            <a:off x="406512" y="4038911"/>
            <a:ext cx="2618600" cy="1790851"/>
          </a:xfrm>
          <a:prstGeom prst="rect">
            <a:avLst/>
          </a:prstGeom>
          <a:noFill/>
          <a:ln>
            <a:noFill/>
          </a:ln>
        </p:spPr>
      </p:pic>
      <p:sp>
        <p:nvSpPr>
          <p:cNvPr id="185" name="Shape 185"/>
          <p:cNvSpPr txBox="1"/>
          <p:nvPr/>
        </p:nvSpPr>
        <p:spPr>
          <a:xfrm>
            <a:off x="3246125" y="1546850"/>
            <a:ext cx="2246700" cy="1653600"/>
          </a:xfrm>
          <a:prstGeom prst="rect">
            <a:avLst/>
          </a:prstGeom>
          <a:noFill/>
          <a:ln>
            <a:noFill/>
          </a:ln>
        </p:spPr>
        <p:txBody>
          <a:bodyPr anchorCtr="0" anchor="t" bIns="91425" lIns="91425" rIns="91425" tIns="91425">
            <a:noAutofit/>
          </a:bodyPr>
          <a:lstStyle/>
          <a:p>
            <a:pPr lvl="0">
              <a:spcBef>
                <a:spcPts val="0"/>
              </a:spcBef>
              <a:buNone/>
            </a:pPr>
            <a:r>
              <a:rPr lang="en-US" sz="1200">
                <a:solidFill>
                  <a:srgbClr val="FFFFFF"/>
                </a:solidFill>
              </a:rPr>
              <a:t>Kuiper measures the relation between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312425"/>
            <a:ext cx="8229600" cy="769500"/>
          </a:xfrm>
          <a:prstGeom prst="rect">
            <a:avLst/>
          </a:prstGeom>
        </p:spPr>
        <p:txBody>
          <a:bodyPr anchorCtr="0" anchor="t" bIns="91425" lIns="91425" rIns="91425" tIns="91425">
            <a:noAutofit/>
          </a:bodyPr>
          <a:lstStyle/>
          <a:p>
            <a:pPr lvl="0">
              <a:spcBef>
                <a:spcPts val="0"/>
              </a:spcBef>
              <a:buNone/>
            </a:pPr>
            <a:r>
              <a:rPr lang="en-US" sz="3600"/>
              <a:t>Reliability Diagrams</a:t>
            </a:r>
          </a:p>
        </p:txBody>
      </p:sp>
      <p:sp>
        <p:nvSpPr>
          <p:cNvPr id="192" name="Shape 192"/>
          <p:cNvSpPr txBox="1"/>
          <p:nvPr>
            <p:ph idx="1" type="body"/>
          </p:nvPr>
        </p:nvSpPr>
        <p:spPr>
          <a:xfrm>
            <a:off x="457200" y="1524000"/>
            <a:ext cx="8229600" cy="5139000"/>
          </a:xfrm>
          <a:prstGeom prst="rect">
            <a:avLst/>
          </a:prstGeom>
        </p:spPr>
        <p:txBody>
          <a:bodyPr anchorCtr="0" anchor="ctr" bIns="91425" lIns="91425" rIns="91425" tIns="91425">
            <a:noAutofit/>
          </a:bodyPr>
          <a:lstStyle/>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t/>
            </a:r>
            <a:endParaRPr sz="14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rPr lang="en-US" sz="1800">
                <a:solidFill>
                  <a:srgbClr val="FFFEFB"/>
                </a:solidFill>
                <a:latin typeface="Helvetica Neue"/>
                <a:ea typeface="Helvetica Neue"/>
                <a:cs typeface="Helvetica Neue"/>
                <a:sym typeface="Helvetica Neue"/>
              </a:rPr>
              <a:t>Reliability diagrams plot prediction values vs. observed relative frequency to measure how accurately a model predicts events</a:t>
            </a:r>
          </a:p>
          <a:p>
            <a:pPr indent="0" lvl="0" marL="0">
              <a:lnSpc>
                <a:spcPct val="100000"/>
              </a:lnSpc>
              <a:spcBef>
                <a:spcPts val="0"/>
              </a:spcBef>
              <a:buNone/>
            </a:pPr>
            <a:r>
              <a:t/>
            </a:r>
            <a:endParaRPr sz="1800">
              <a:solidFill>
                <a:srgbClr val="FFFEFB"/>
              </a:solidFill>
              <a:latin typeface="Helvetica Neue"/>
              <a:ea typeface="Helvetica Neue"/>
              <a:cs typeface="Helvetica Neue"/>
              <a:sym typeface="Helvetica Neue"/>
            </a:endParaRPr>
          </a:p>
          <a:p>
            <a:pPr indent="0" lvl="0" marL="0" rtl="0">
              <a:lnSpc>
                <a:spcPct val="100000"/>
              </a:lnSpc>
              <a:spcBef>
                <a:spcPts val="0"/>
              </a:spcBef>
              <a:buNone/>
            </a:pPr>
            <a:r>
              <a:rPr lang="en-US" sz="1800">
                <a:solidFill>
                  <a:srgbClr val="FFFEFB"/>
                </a:solidFill>
                <a:latin typeface="Helvetica Neue"/>
                <a:ea typeface="Helvetica Neue"/>
                <a:cs typeface="Helvetica Neue"/>
                <a:sym typeface="Helvetica Neue"/>
              </a:rPr>
              <a:t>For prediction values of 30%, a perfect forecast would give an observed frequency of .30 because there would be a hit 30% of the time. The closer the observed frequency is to the line y = x, the better the forecast.</a:t>
            </a:r>
            <a:r>
              <a:rPr b="1" lang="en-US" sz="1800">
                <a:solidFill>
                  <a:srgbClr val="FFFEFB"/>
                </a:solidFill>
                <a:latin typeface="Helvetica Neue"/>
                <a:ea typeface="Helvetica Neue"/>
                <a:cs typeface="Helvetica Neue"/>
                <a:sym typeface="Helvetica Neue"/>
              </a:rPr>
              <a:t> </a:t>
            </a:r>
          </a:p>
          <a:p>
            <a:pPr indent="0" lvl="0" marL="0" rtl="0">
              <a:lnSpc>
                <a:spcPct val="100000"/>
              </a:lnSpc>
              <a:spcBef>
                <a:spcPts val="0"/>
              </a:spcBef>
              <a:buNone/>
            </a:pPr>
            <a:r>
              <a:t/>
            </a:r>
            <a:endParaRPr b="1" sz="1800">
              <a:solidFill>
                <a:srgbClr val="FFFEFB"/>
              </a:solidFill>
              <a:latin typeface="Helvetica Neue"/>
              <a:ea typeface="Helvetica Neue"/>
              <a:cs typeface="Helvetica Neue"/>
              <a:sym typeface="Helvetica Neue"/>
            </a:endParaRPr>
          </a:p>
          <a:p>
            <a:pPr indent="-69850" lvl="0" marL="0" rtl="0">
              <a:lnSpc>
                <a:spcPct val="100000"/>
              </a:lnSpc>
              <a:spcBef>
                <a:spcPts val="0"/>
              </a:spcBef>
              <a:buClr>
                <a:schemeClr val="dk1"/>
              </a:buClr>
              <a:buSzPct val="61111"/>
              <a:buFont typeface="Arial"/>
              <a:buNone/>
            </a:pPr>
            <a:r>
              <a:rPr b="1" lang="en-US" sz="1800">
                <a:solidFill>
                  <a:srgbClr val="FFFEFB"/>
                </a:solidFill>
                <a:latin typeface="Helvetica Neue"/>
                <a:ea typeface="Helvetica Neue"/>
                <a:cs typeface="Helvetica Neue"/>
                <a:sym typeface="Helvetica Neue"/>
              </a:rPr>
              <a:t>These graphs tell us that at low probability bins, the graphs are relatively close to y=x, but they deviate greatly at higher percentages (overpredicting)</a:t>
            </a:r>
          </a:p>
        </p:txBody>
      </p:sp>
      <p:pic>
        <p:nvPicPr>
          <p:cNvPr descr="RelMAG4.png" id="193" name="Shape 193"/>
          <p:cNvPicPr preferRelativeResize="0"/>
          <p:nvPr/>
        </p:nvPicPr>
        <p:blipFill>
          <a:blip r:embed="rId3">
            <a:alphaModFix/>
          </a:blip>
          <a:stretch>
            <a:fillRect/>
          </a:stretch>
        </p:blipFill>
        <p:spPr>
          <a:xfrm>
            <a:off x="273424" y="1028424"/>
            <a:ext cx="4162375" cy="2774900"/>
          </a:xfrm>
          <a:prstGeom prst="rect">
            <a:avLst/>
          </a:prstGeom>
          <a:noFill/>
          <a:ln>
            <a:noFill/>
          </a:ln>
        </p:spPr>
      </p:pic>
      <p:pic>
        <p:nvPicPr>
          <p:cNvPr descr="RelASAP.png" id="194" name="Shape 194"/>
          <p:cNvPicPr preferRelativeResize="0"/>
          <p:nvPr/>
        </p:nvPicPr>
        <p:blipFill>
          <a:blip r:embed="rId4">
            <a:alphaModFix/>
          </a:blip>
          <a:stretch>
            <a:fillRect/>
          </a:stretch>
        </p:blipFill>
        <p:spPr>
          <a:xfrm>
            <a:off x="4754874" y="1028422"/>
            <a:ext cx="4084324" cy="27228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Threshold Determination</a:t>
            </a:r>
          </a:p>
          <a:p>
            <a:pPr lvl="0">
              <a:spcBef>
                <a:spcPts val="0"/>
              </a:spcBef>
              <a:buNone/>
            </a:pPr>
            <a:r>
              <a:t/>
            </a:r>
            <a:endParaRPr/>
          </a:p>
        </p:txBody>
      </p:sp>
      <p:pic>
        <p:nvPicPr>
          <p:cNvPr descr="Screen Shot 2016-08-02 at 3.25.35 PM.png" id="201" name="Shape 201"/>
          <p:cNvPicPr preferRelativeResize="0"/>
          <p:nvPr/>
        </p:nvPicPr>
        <p:blipFill rotWithShape="1">
          <a:blip r:embed="rId3">
            <a:alphaModFix/>
          </a:blip>
          <a:srcRect b="2405" l="1002" r="736" t="2147"/>
          <a:stretch/>
        </p:blipFill>
        <p:spPr>
          <a:xfrm>
            <a:off x="309600" y="1455075"/>
            <a:ext cx="8420074" cy="2475300"/>
          </a:xfrm>
          <a:prstGeom prst="rect">
            <a:avLst/>
          </a:prstGeom>
          <a:noFill/>
          <a:ln>
            <a:noFill/>
          </a:ln>
        </p:spPr>
      </p:pic>
      <p:sp>
        <p:nvSpPr>
          <p:cNvPr id="202" name="Shape 202"/>
          <p:cNvSpPr txBox="1"/>
          <p:nvPr/>
        </p:nvSpPr>
        <p:spPr>
          <a:xfrm>
            <a:off x="536175" y="4179900"/>
            <a:ext cx="7790700" cy="2199300"/>
          </a:xfrm>
          <a:prstGeom prst="rect">
            <a:avLst/>
          </a:prstGeom>
          <a:noFill/>
          <a:ln>
            <a:noFill/>
          </a:ln>
        </p:spPr>
        <p:txBody>
          <a:bodyPr anchorCtr="0" anchor="t" bIns="91425" lIns="91425" rIns="91425" tIns="91425">
            <a:noAutofit/>
          </a:bodyPr>
          <a:lstStyle/>
          <a:p>
            <a:pPr lvl="0" rtl="0">
              <a:spcBef>
                <a:spcPts val="0"/>
              </a:spcBef>
              <a:buNone/>
            </a:pPr>
            <a:r>
              <a:t/>
            </a:r>
            <a:endParaRPr sz="1200">
              <a:solidFill>
                <a:schemeClr val="dk1"/>
              </a:solidFill>
              <a:latin typeface="Calibri"/>
              <a:ea typeface="Calibri"/>
              <a:cs typeface="Calibri"/>
              <a:sym typeface="Calibri"/>
            </a:endParaRPr>
          </a:p>
        </p:txBody>
      </p:sp>
      <p:pic>
        <p:nvPicPr>
          <p:cNvPr descr="Screen Shot 2016-08-02 at 3.43.20 PM.png" id="203" name="Shape 203"/>
          <p:cNvPicPr preferRelativeResize="0"/>
          <p:nvPr/>
        </p:nvPicPr>
        <p:blipFill>
          <a:blip r:embed="rId4">
            <a:alphaModFix/>
          </a:blip>
          <a:stretch>
            <a:fillRect/>
          </a:stretch>
        </p:blipFill>
        <p:spPr>
          <a:xfrm>
            <a:off x="1836790" y="4357812"/>
            <a:ext cx="5189475" cy="1843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457200"/>
            <a:ext cx="8229600" cy="1143000"/>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Calibri"/>
              <a:buNone/>
            </a:pPr>
            <a:r>
              <a:rPr b="0" i="0" lang="en-US" sz="5000" u="none" cap="none" strike="noStrike">
                <a:solidFill>
                  <a:schemeClr val="lt1"/>
                </a:solidFill>
                <a:latin typeface="Calibri"/>
                <a:ea typeface="Calibri"/>
                <a:cs typeface="Calibri"/>
                <a:sym typeface="Calibri"/>
              </a:rPr>
              <a:t>Notification Sample</a:t>
            </a:r>
          </a:p>
        </p:txBody>
      </p:sp>
      <p:sp>
        <p:nvSpPr>
          <p:cNvPr id="210" name="Shape 210"/>
          <p:cNvSpPr txBox="1"/>
          <p:nvPr>
            <p:ph idx="1" type="body"/>
          </p:nvPr>
        </p:nvSpPr>
        <p:spPr>
          <a:xfrm>
            <a:off x="457200" y="1600200"/>
            <a:ext cx="8229600" cy="4525963"/>
          </a:xfrm>
          <a:prstGeom prst="rect">
            <a:avLst/>
          </a:prstGeom>
          <a:noFill/>
          <a:ln>
            <a:noFill/>
          </a:ln>
        </p:spPr>
        <p:txBody>
          <a:bodyPr anchorCtr="0" anchor="ctr" bIns="45700" lIns="91425" rIns="91425" tIns="45700">
            <a:noAutofit/>
          </a:bodyPr>
          <a:lstStyle/>
          <a:p>
            <a:pPr indent="0" lvl="0" marL="0" marR="0" rtl="0" algn="l">
              <a:lnSpc>
                <a:spcPct val="150000"/>
              </a:lnSpc>
              <a:spcBef>
                <a:spcPts val="0"/>
              </a:spcBef>
              <a:buClr>
                <a:schemeClr val="lt1"/>
              </a:buClr>
              <a:buSzPct val="25000"/>
              <a:buFont typeface="Arial"/>
              <a:buNone/>
            </a:pPr>
            <a:r>
              <a:rPr lang="en-US" sz="3000">
                <a:solidFill>
                  <a:srgbClr val="FFFFFF"/>
                </a:solidFill>
                <a:latin typeface="Arial"/>
                <a:ea typeface="Arial"/>
                <a:cs typeface="Arial"/>
                <a:sym typeface="Arial"/>
              </a:rPr>
              <a:t>Flare models _______ have crossed the flare probability threshold of ____. There is a heightened probability for the occurrence of ___ class flares for the next 24 hours.  Please note that this is a model-based predictive tool that is still under testing.</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Hurdles to Implementation</a:t>
            </a:r>
          </a:p>
        </p:txBody>
      </p:sp>
      <p:sp>
        <p:nvSpPr>
          <p:cNvPr id="217" name="Shape 217"/>
          <p:cNvSpPr txBox="1"/>
          <p:nvPr>
            <p:ph idx="1" type="body"/>
          </p:nvPr>
        </p:nvSpPr>
        <p:spPr>
          <a:xfrm>
            <a:off x="457200" y="1632675"/>
            <a:ext cx="8229600" cy="4526100"/>
          </a:xfrm>
          <a:prstGeom prst="rect">
            <a:avLst/>
          </a:prstGeom>
        </p:spPr>
        <p:txBody>
          <a:bodyPr anchorCtr="0" anchor="ctr" bIns="91425" lIns="91425" rIns="91425" tIns="91425">
            <a:noAutofit/>
          </a:bodyPr>
          <a:lstStyle/>
          <a:p>
            <a:pPr indent="-419100" lvl="0" marL="457200" rtl="0">
              <a:spcBef>
                <a:spcPts val="0"/>
              </a:spcBef>
              <a:buSzPct val="100000"/>
            </a:pPr>
            <a:r>
              <a:rPr lang="en-US" sz="3000"/>
              <a:t>False positive minimization still results in a large quantity of predictions above threshold</a:t>
            </a:r>
          </a:p>
          <a:p>
            <a:pPr indent="-419100" lvl="1" marL="914400" rtl="0">
              <a:spcBef>
                <a:spcPts val="0"/>
              </a:spcBef>
              <a:buSzPct val="100000"/>
            </a:pPr>
            <a:r>
              <a:rPr lang="en-US" sz="3000"/>
              <a:t>The number of false notifications this would result in is yet to be determined</a:t>
            </a:r>
          </a:p>
          <a:p>
            <a:pPr indent="-419100" lvl="0" marL="457200" rtl="0">
              <a:spcBef>
                <a:spcPts val="0"/>
              </a:spcBef>
              <a:buSzPct val="100000"/>
            </a:pPr>
            <a:r>
              <a:rPr lang="en-US" sz="3000"/>
              <a:t>Lack of analysis for ASSA</a:t>
            </a:r>
          </a:p>
          <a:p>
            <a:pPr indent="-419100" lvl="0" marL="457200" rtl="0">
              <a:spcBef>
                <a:spcPts val="0"/>
              </a:spcBef>
              <a:buSzPct val="100000"/>
            </a:pPr>
            <a:r>
              <a:rPr lang="en-US" sz="3000"/>
              <a:t>Improvement of the models</a:t>
            </a:r>
          </a:p>
          <a:p>
            <a:pPr indent="0" lvl="0" marL="0" rtl="0">
              <a:spcBef>
                <a:spcPts val="0"/>
              </a:spcBef>
              <a:buNone/>
            </a:pPr>
            <a:r>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Conclusion</a:t>
            </a:r>
          </a:p>
        </p:txBody>
      </p:sp>
      <p:sp>
        <p:nvSpPr>
          <p:cNvPr id="224" name="Shape 224"/>
          <p:cNvSpPr txBox="1"/>
          <p:nvPr>
            <p:ph idx="1" type="body"/>
          </p:nvPr>
        </p:nvSpPr>
        <p:spPr>
          <a:xfrm>
            <a:off x="457200" y="1600200"/>
            <a:ext cx="8229600" cy="4526100"/>
          </a:xfrm>
          <a:prstGeom prst="rect">
            <a:avLst/>
          </a:prstGeom>
        </p:spPr>
        <p:txBody>
          <a:bodyPr anchorCtr="0" anchor="ctr" bIns="91425" lIns="91425" rIns="91425" tIns="91425">
            <a:noAutofit/>
          </a:bodyPr>
          <a:lstStyle/>
          <a:p>
            <a:pPr indent="-69850" lvl="0" marL="0">
              <a:lnSpc>
                <a:spcPct val="100000"/>
              </a:lnSpc>
              <a:spcBef>
                <a:spcPts val="0"/>
              </a:spcBef>
              <a:buClr>
                <a:schemeClr val="dk1"/>
              </a:buClr>
              <a:buSzPct val="45833"/>
              <a:buFont typeface="Arial"/>
              <a:buNone/>
            </a:pPr>
            <a:r>
              <a:t/>
            </a:r>
            <a:endParaRPr sz="2400">
              <a:solidFill>
                <a:schemeClr val="dk1"/>
              </a:solidFill>
              <a:latin typeface="Helvetica Neue"/>
              <a:ea typeface="Helvetica Neue"/>
              <a:cs typeface="Helvetica Neue"/>
              <a:sym typeface="Helvetica Neue"/>
            </a:endParaRPr>
          </a:p>
          <a:p>
            <a:pPr indent="-69850" lvl="0" marL="0">
              <a:lnSpc>
                <a:spcPct val="100000"/>
              </a:lnSpc>
              <a:spcBef>
                <a:spcPts val="0"/>
              </a:spcBef>
              <a:buClr>
                <a:schemeClr val="dk1"/>
              </a:buClr>
              <a:buSzPct val="45833"/>
              <a:buFont typeface="Arial"/>
              <a:buNone/>
            </a:pPr>
            <a:r>
              <a:rPr lang="en-US" sz="2400">
                <a:solidFill>
                  <a:srgbClr val="FFFFFF"/>
                </a:solidFill>
                <a:latin typeface="Helvetica Neue"/>
                <a:ea typeface="Helvetica Neue"/>
                <a:cs typeface="Helvetica Neue"/>
                <a:sym typeface="Helvetica Neue"/>
              </a:rPr>
              <a:t>While the probabilistic results of both models become less reliable (over-forecasting) as the predicted chance of flaring increases, their skill scores indicate that they still have valuable predictive power. Furthermore, </a:t>
            </a:r>
            <a:r>
              <a:rPr b="1" lang="en-US" sz="2400">
                <a:solidFill>
                  <a:srgbClr val="FFFFFF"/>
                </a:solidFill>
                <a:latin typeface="Helvetica Neue"/>
                <a:ea typeface="Helvetica Neue"/>
                <a:cs typeface="Helvetica Neue"/>
                <a:sym typeface="Helvetica Neue"/>
              </a:rPr>
              <a:t>our threshold analysis shows that the probabilistic forecasts can be collapsed to a yes/no decision on notifying mission operators of increased flare likelihood</a:t>
            </a:r>
            <a:r>
              <a:rPr lang="en-US" sz="2400">
                <a:solidFill>
                  <a:srgbClr val="FFFFFF"/>
                </a:solidFill>
                <a:latin typeface="Helvetica Neue"/>
                <a:ea typeface="Helvetica Neue"/>
                <a:cs typeface="Helvetica Neue"/>
                <a:sym typeface="Helvetica Neue"/>
              </a:rPr>
              <a:t>– with confidence that 85% of flares will be successfully predicted or confidence that 90% of all other predictions will not be false positives.</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Acknowledgments</a:t>
            </a:r>
          </a:p>
        </p:txBody>
      </p:sp>
      <p:sp>
        <p:nvSpPr>
          <p:cNvPr id="231" name="Shape 231"/>
          <p:cNvSpPr txBox="1"/>
          <p:nvPr>
            <p:ph idx="1" type="body"/>
          </p:nvPr>
        </p:nvSpPr>
        <p:spPr>
          <a:xfrm>
            <a:off x="457200" y="1600200"/>
            <a:ext cx="8229600" cy="4526100"/>
          </a:xfrm>
          <a:prstGeom prst="rect">
            <a:avLst/>
          </a:prstGeom>
        </p:spPr>
        <p:txBody>
          <a:bodyPr anchorCtr="0" anchor="ctr" bIns="91425" lIns="91425" rIns="91425" tIns="91425">
            <a:noAutofit/>
          </a:bodyPr>
          <a:lstStyle/>
          <a:p>
            <a:pPr indent="-69850" lvl="0" marL="0">
              <a:lnSpc>
                <a:spcPct val="100000"/>
              </a:lnSpc>
              <a:spcBef>
                <a:spcPts val="0"/>
              </a:spcBef>
              <a:buClr>
                <a:schemeClr val="dk1"/>
              </a:buClr>
              <a:buSzPct val="45833"/>
              <a:buFont typeface="Arial"/>
              <a:buNone/>
            </a:pPr>
            <a:r>
              <a:rPr lang="en-US" sz="2400">
                <a:solidFill>
                  <a:srgbClr val="FFFFFF"/>
                </a:solidFill>
                <a:latin typeface="Arial"/>
                <a:ea typeface="Arial"/>
                <a:cs typeface="Arial"/>
                <a:sym typeface="Arial"/>
              </a:rPr>
              <a:t>We would like to thank Yihua Zheng for her mentorship, and Antti Pulkkinen, Leila Mays, and Barbara Thompson for their guidance. We also thank Sandro Taktakishvili, Karin Muglach, Yari Collado, Anna Chulaki and</a:t>
            </a:r>
            <a:r>
              <a:rPr lang="en-US" sz="2400">
                <a:solidFill>
                  <a:srgbClr val="FFFFFF"/>
                </a:solidFill>
                <a:latin typeface="Helvetica Neue"/>
                <a:ea typeface="Helvetica Neue"/>
                <a:cs typeface="Helvetica Neue"/>
                <a:sym typeface="Helvetica Neue"/>
              </a:rPr>
              <a:t> Chigomezyo Ngwira</a:t>
            </a:r>
            <a:r>
              <a:rPr lang="en-US" sz="2400">
                <a:solidFill>
                  <a:srgbClr val="FFFFFF"/>
                </a:solidFill>
                <a:latin typeface="Arial"/>
                <a:ea typeface="Arial"/>
                <a:cs typeface="Arial"/>
                <a:sym typeface="Arial"/>
              </a:rPr>
              <a:t> for their instruction. We thank the CCMC, Masha Kusnetsova, SWRC, and the Catholic University of America for supporting our internship. Finally, we thank NASA and the SESI program for providing us with  this opportunity.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457200"/>
            <a:ext cx="8229600" cy="1143000"/>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Calibri"/>
              <a:buNone/>
            </a:pPr>
            <a:r>
              <a:rPr b="0" i="0" lang="en-US" sz="5000" u="none" cap="none" strike="noStrike">
                <a:solidFill>
                  <a:schemeClr val="lt1"/>
                </a:solidFill>
                <a:latin typeface="Calibri"/>
                <a:ea typeface="Calibri"/>
                <a:cs typeface="Calibri"/>
                <a:sym typeface="Calibri"/>
              </a:rPr>
              <a:t>What </a:t>
            </a:r>
            <a:r>
              <a:rPr lang="en-US"/>
              <a:t>are</a:t>
            </a:r>
            <a:r>
              <a:rPr b="0" i="0" lang="en-US" sz="5000" u="none" cap="none" strike="noStrike">
                <a:solidFill>
                  <a:schemeClr val="lt1"/>
                </a:solidFill>
                <a:latin typeface="Calibri"/>
                <a:ea typeface="Calibri"/>
                <a:cs typeface="Calibri"/>
                <a:sym typeface="Calibri"/>
              </a:rPr>
              <a:t> solar flares?</a:t>
            </a:r>
          </a:p>
        </p:txBody>
      </p:sp>
      <p:pic>
        <p:nvPicPr>
          <p:cNvPr descr="Screen Shot 2016-07-18 at 12.04.09 PM.png" id="97" name="Shape 97"/>
          <p:cNvPicPr preferRelativeResize="0"/>
          <p:nvPr>
            <p:ph idx="1" type="body"/>
          </p:nvPr>
        </p:nvPicPr>
        <p:blipFill rotWithShape="1">
          <a:blip r:embed="rId3">
            <a:alphaModFix/>
          </a:blip>
          <a:srcRect b="19453" l="0" r="0" t="19453"/>
          <a:stretch/>
        </p:blipFill>
        <p:spPr>
          <a:xfrm>
            <a:off x="929700" y="1365400"/>
            <a:ext cx="7376100" cy="4056900"/>
          </a:xfrm>
          <a:prstGeom prst="rect">
            <a:avLst/>
          </a:prstGeom>
          <a:noFill/>
          <a:ln>
            <a:noFill/>
          </a:ln>
        </p:spPr>
      </p:pic>
      <p:sp>
        <p:nvSpPr>
          <p:cNvPr id="98" name="Shape 98"/>
          <p:cNvSpPr txBox="1"/>
          <p:nvPr/>
        </p:nvSpPr>
        <p:spPr>
          <a:xfrm>
            <a:off x="929700" y="5506900"/>
            <a:ext cx="7376100" cy="2183100"/>
          </a:xfrm>
          <a:prstGeom prst="rect">
            <a:avLst/>
          </a:prstGeom>
          <a:noFill/>
          <a:ln>
            <a:noFill/>
          </a:ln>
        </p:spPr>
        <p:txBody>
          <a:bodyPr anchorCtr="0" anchor="t" bIns="91425" lIns="91425" rIns="91425" tIns="91425">
            <a:noAutofit/>
          </a:bodyPr>
          <a:lstStyle/>
          <a:p>
            <a:pPr lvl="0" rtl="0" algn="ctr">
              <a:spcBef>
                <a:spcPts val="0"/>
              </a:spcBef>
              <a:buNone/>
            </a:pPr>
            <a:r>
              <a:rPr lang="en-US" sz="2400">
                <a:solidFill>
                  <a:schemeClr val="lt1"/>
                </a:solidFill>
                <a:latin typeface="Helvetica Neue"/>
                <a:ea typeface="Helvetica Neue"/>
                <a:cs typeface="Helvetica Neue"/>
                <a:sym typeface="Helvetica Neue"/>
              </a:rPr>
              <a:t>Massive bursts of energy that are characterized </a:t>
            </a:r>
          </a:p>
          <a:p>
            <a:pPr lvl="0" rtl="0" algn="ctr">
              <a:spcBef>
                <a:spcPts val="0"/>
              </a:spcBef>
              <a:buClr>
                <a:schemeClr val="dk1"/>
              </a:buClr>
              <a:buSzPct val="45833"/>
              <a:buFont typeface="Arial"/>
              <a:buNone/>
            </a:pPr>
            <a:r>
              <a:rPr lang="en-US" sz="2400">
                <a:solidFill>
                  <a:schemeClr val="lt1"/>
                </a:solidFill>
                <a:latin typeface="Helvetica Neue"/>
                <a:ea typeface="Helvetica Neue"/>
                <a:cs typeface="Helvetica Neue"/>
                <a:sym typeface="Helvetica Neue"/>
              </a:rPr>
              <a:t>by brightening observed on the sun. Associated with SEPs and Radio Outages.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sz="3600"/>
              <a:t>Automated Solar Activity Prediction (ASAP) </a:t>
            </a:r>
          </a:p>
          <a:p>
            <a:pPr lvl="0">
              <a:spcBef>
                <a:spcPts val="0"/>
              </a:spcBef>
              <a:buNone/>
            </a:pPr>
            <a:r>
              <a:t/>
            </a:r>
            <a:endParaRPr sz="3600"/>
          </a:p>
        </p:txBody>
      </p:sp>
      <p:sp>
        <p:nvSpPr>
          <p:cNvPr id="105" name="Shape 105"/>
          <p:cNvSpPr txBox="1"/>
          <p:nvPr>
            <p:ph idx="1" type="body"/>
          </p:nvPr>
        </p:nvSpPr>
        <p:spPr>
          <a:xfrm>
            <a:off x="457200" y="1600200"/>
            <a:ext cx="8229600" cy="4526100"/>
          </a:xfrm>
          <a:prstGeom prst="rect">
            <a:avLst/>
          </a:prstGeom>
        </p:spPr>
        <p:txBody>
          <a:bodyPr anchorCtr="0" anchor="ctr" bIns="91425" lIns="91425" rIns="91425" tIns="91425">
            <a:noAutofit/>
          </a:bodyPr>
          <a:lstStyle/>
          <a:p>
            <a:pPr indent="0" lvl="0" marL="0" rtl="0">
              <a:lnSpc>
                <a:spcPct val="100000"/>
              </a:lnSpc>
              <a:spcBef>
                <a:spcPts val="0"/>
              </a:spcBef>
              <a:buNone/>
            </a:pPr>
            <a:r>
              <a:t/>
            </a:r>
            <a:endParaRPr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sz="2300">
              <a:solidFill>
                <a:srgbClr val="FFFFFF"/>
              </a:solidFill>
              <a:latin typeface="Helvetica Neue"/>
              <a:ea typeface="Helvetica Neue"/>
              <a:cs typeface="Helvetica Neue"/>
              <a:sym typeface="Helvetica Neue"/>
            </a:endParaRPr>
          </a:p>
          <a:p>
            <a:pPr indent="-69850" lvl="0" marL="0" rtl="0">
              <a:lnSpc>
                <a:spcPct val="100000"/>
              </a:lnSpc>
              <a:spcBef>
                <a:spcPts val="0"/>
              </a:spcBef>
              <a:buClr>
                <a:schemeClr val="dk1"/>
              </a:buClr>
              <a:buSzPct val="47826"/>
              <a:buFont typeface="Arial"/>
              <a:buNone/>
            </a:pPr>
            <a:r>
              <a:t/>
            </a:r>
            <a:endParaRPr sz="2300">
              <a:solidFill>
                <a:srgbClr val="FFFFFF"/>
              </a:solidFill>
              <a:latin typeface="Helvetica Neue"/>
              <a:ea typeface="Helvetica Neue"/>
              <a:cs typeface="Helvetica Neue"/>
              <a:sym typeface="Helvetica Neue"/>
            </a:endParaRPr>
          </a:p>
          <a:p>
            <a:pPr indent="-69850" lvl="0" marL="0" rtl="0">
              <a:lnSpc>
                <a:spcPct val="100000"/>
              </a:lnSpc>
              <a:spcBef>
                <a:spcPts val="0"/>
              </a:spcBef>
              <a:buClr>
                <a:schemeClr val="dk1"/>
              </a:buClr>
              <a:buSzPct val="47826"/>
              <a:buFont typeface="Arial"/>
              <a:buNone/>
            </a:pPr>
            <a:r>
              <a:t/>
            </a:r>
            <a:endParaRPr sz="2300">
              <a:solidFill>
                <a:srgbClr val="FFFFFF"/>
              </a:solidFill>
              <a:latin typeface="Helvetica Neue"/>
              <a:ea typeface="Helvetica Neue"/>
              <a:cs typeface="Helvetica Neue"/>
              <a:sym typeface="Helvetica Neue"/>
            </a:endParaRPr>
          </a:p>
          <a:p>
            <a:pPr indent="-69850" lvl="0" marL="0">
              <a:lnSpc>
                <a:spcPct val="100000"/>
              </a:lnSpc>
              <a:spcBef>
                <a:spcPts val="0"/>
              </a:spcBef>
              <a:buClr>
                <a:schemeClr val="dk1"/>
              </a:buClr>
              <a:buSzPct val="47826"/>
              <a:buFont typeface="Arial"/>
              <a:buNone/>
            </a:pPr>
            <a:r>
              <a:rPr lang="en-US" sz="2300">
                <a:solidFill>
                  <a:srgbClr val="FFFFFF"/>
                </a:solidFill>
                <a:latin typeface="Helvetica Neue"/>
                <a:ea typeface="Helvetica Neue"/>
                <a:cs typeface="Helvetica Neue"/>
                <a:sym typeface="Helvetica Neue"/>
              </a:rPr>
              <a:t>ASAP was created at the University of Bradford, UK. It generates solar flare predictions by identifying and classifying areas of extreme magnetic field intensity on the Sun. This classification is entered into an algorithm based on a historical database of over 70,000 flares in order to produce a probabilistic prediction of flare likelihood. </a:t>
            </a:r>
            <a:r>
              <a:rPr lang="en-US" sz="2400">
                <a:solidFill>
                  <a:srgbClr val="FFFFFF"/>
                </a:solidFill>
                <a:latin typeface="Helvetica Neue"/>
                <a:ea typeface="Helvetica Neue"/>
                <a:cs typeface="Helvetica Neue"/>
                <a:sym typeface="Helvetica Neue"/>
              </a:rPr>
              <a:t> </a:t>
            </a:r>
          </a:p>
        </p:txBody>
      </p:sp>
      <p:pic>
        <p:nvPicPr>
          <p:cNvPr descr="Screen Shot 2016-07-29 at 10.49.10 AM.png" id="106" name="Shape 106"/>
          <p:cNvPicPr preferRelativeResize="0"/>
          <p:nvPr/>
        </p:nvPicPr>
        <p:blipFill rotWithShape="1">
          <a:blip r:embed="rId3">
            <a:alphaModFix/>
          </a:blip>
          <a:srcRect b="10637" l="2263" r="1812" t="6833"/>
          <a:stretch/>
        </p:blipFill>
        <p:spPr>
          <a:xfrm>
            <a:off x="958750" y="1219199"/>
            <a:ext cx="2801274" cy="2507000"/>
          </a:xfrm>
          <a:prstGeom prst="rect">
            <a:avLst/>
          </a:prstGeom>
          <a:noFill/>
          <a:ln>
            <a:noFill/>
          </a:ln>
        </p:spPr>
      </p:pic>
      <p:sp>
        <p:nvSpPr>
          <p:cNvPr id="107" name="Shape 107"/>
          <p:cNvSpPr txBox="1"/>
          <p:nvPr/>
        </p:nvSpPr>
        <p:spPr>
          <a:xfrm>
            <a:off x="4038600" y="1409725"/>
            <a:ext cx="4312800" cy="1851600"/>
          </a:xfrm>
          <a:prstGeom prst="rect">
            <a:avLst/>
          </a:prstGeom>
          <a:noFill/>
          <a:ln>
            <a:noFill/>
          </a:ln>
        </p:spPr>
        <p:txBody>
          <a:bodyPr anchorCtr="0" anchor="t" bIns="91425" lIns="91425" rIns="91425" tIns="91425">
            <a:noAutofit/>
          </a:bodyPr>
          <a:lstStyle/>
          <a:p>
            <a:pPr lvl="0">
              <a:spcBef>
                <a:spcPts val="0"/>
              </a:spcBef>
              <a:buClr>
                <a:schemeClr val="dk1"/>
              </a:buClr>
              <a:buSzPct val="110000"/>
              <a:buFont typeface="Arial"/>
              <a:buNone/>
            </a:pPr>
            <a:r>
              <a:rPr lang="en-US" sz="1000">
                <a:solidFill>
                  <a:srgbClr val="FFFFFF"/>
                </a:solidFill>
              </a:rPr>
              <a:t>PROGRAM        : ASAP</a:t>
            </a:r>
            <a:br>
              <a:rPr lang="en-US" sz="1000">
                <a:solidFill>
                  <a:srgbClr val="FFFFFF"/>
                </a:solidFill>
              </a:rPr>
            </a:br>
            <a:r>
              <a:rPr lang="en-US" sz="1000">
                <a:solidFill>
                  <a:srgbClr val="FFFFFF"/>
                </a:solidFill>
              </a:rPr>
              <a:t>RELEASE        : 1.26-BETA</a:t>
            </a:r>
            <a:br>
              <a:rPr lang="en-US" sz="1000">
                <a:solidFill>
                  <a:srgbClr val="FFFFFF"/>
                </a:solidFill>
              </a:rPr>
            </a:br>
            <a:r>
              <a:rPr lang="en-US" sz="1000">
                <a:solidFill>
                  <a:srgbClr val="FFFFFF"/>
                </a:solidFill>
              </a:rPr>
              <a:t>RELEASE DATE   : 19/10/2010</a:t>
            </a:r>
            <a:br>
              <a:rPr lang="en-US" sz="1000">
                <a:solidFill>
                  <a:srgbClr val="FFFFFF"/>
                </a:solidFill>
              </a:rPr>
            </a:br>
            <a:r>
              <a:rPr lang="en-US" sz="1000">
                <a:solidFill>
                  <a:srgbClr val="FFFFFF"/>
                </a:solidFill>
              </a:rPr>
              <a:t>DATE           : 01/06/2013</a:t>
            </a:r>
            <a:br>
              <a:rPr lang="en-US" sz="1000">
                <a:solidFill>
                  <a:srgbClr val="FFFFFF"/>
                </a:solidFill>
              </a:rPr>
            </a:br>
            <a:r>
              <a:rPr lang="en-US" sz="1000">
                <a:solidFill>
                  <a:srgbClr val="FFFFFF"/>
                </a:solidFill>
              </a:rPr>
              <a:t>TIME           : 00:00</a:t>
            </a:r>
            <a:br>
              <a:rPr lang="en-US" sz="1000">
                <a:solidFill>
                  <a:srgbClr val="FFFFFF"/>
                </a:solidFill>
              </a:rPr>
            </a:br>
            <a:r>
              <a:rPr lang="en-US" sz="1000">
                <a:solidFill>
                  <a:srgbClr val="FFFFFF"/>
                </a:solidFill>
              </a:rPr>
              <a:t>GROUPS DETECTED: 3</a:t>
            </a:r>
            <a:br>
              <a:rPr lang="en-US" sz="1000">
                <a:solidFill>
                  <a:srgbClr val="FFFFFF"/>
                </a:solidFill>
              </a:rPr>
            </a:br>
            <a:r>
              <a:rPr lang="en-US" sz="1000">
                <a:solidFill>
                  <a:srgbClr val="FFFFFF"/>
                </a:solidFill>
              </a:rPr>
              <a:t>01/06/2013 00:00 N12E39 HRX XXX   1  0    2 0.0904      0      0      0</a:t>
            </a:r>
            <a:br>
              <a:rPr lang="en-US" sz="1000">
                <a:solidFill>
                  <a:srgbClr val="FFFFFF"/>
                </a:solidFill>
              </a:rPr>
            </a:br>
            <a:r>
              <a:rPr lang="en-US" sz="1000">
                <a:solidFill>
                  <a:srgbClr val="FFFFFF"/>
                </a:solidFill>
              </a:rPr>
              <a:t>01/06/2013 00:00 S07W11 HRX XXX   1  0    3 0.0904      0      0      0</a:t>
            </a:r>
            <a:br>
              <a:rPr lang="en-US" sz="1000">
                <a:solidFill>
                  <a:srgbClr val="FFFFFF"/>
                </a:solidFill>
              </a:rPr>
            </a:br>
            <a:r>
              <a:rPr lang="en-US" sz="1000">
                <a:solidFill>
                  <a:srgbClr val="FFFFFF"/>
                </a:solidFill>
              </a:rPr>
              <a:t>01/06/2013 00:00 S14E13 DRO XXX   3  4    8 0.0739      0      0      0</a:t>
            </a:r>
          </a:p>
          <a:p>
            <a:pPr lvl="0">
              <a:spcBef>
                <a:spcPts val="0"/>
              </a:spcBef>
              <a:buNone/>
            </a:pPr>
            <a:r>
              <a:t/>
            </a:r>
            <a:endParaRPr sz="9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sz="3600"/>
              <a:t>Magnetogram Forecaster (MAG4) </a:t>
            </a:r>
          </a:p>
          <a:p>
            <a:pPr lvl="0">
              <a:spcBef>
                <a:spcPts val="0"/>
              </a:spcBef>
              <a:buNone/>
            </a:pPr>
            <a:r>
              <a:t/>
            </a:r>
            <a:endParaRPr sz="3600"/>
          </a:p>
        </p:txBody>
      </p:sp>
      <p:sp>
        <p:nvSpPr>
          <p:cNvPr id="114" name="Shape 114"/>
          <p:cNvSpPr txBox="1"/>
          <p:nvPr>
            <p:ph idx="1" type="body"/>
          </p:nvPr>
        </p:nvSpPr>
        <p:spPr>
          <a:xfrm>
            <a:off x="457200" y="1600200"/>
            <a:ext cx="8229600" cy="4526100"/>
          </a:xfrm>
          <a:prstGeom prst="rect">
            <a:avLst/>
          </a:prstGeom>
        </p:spPr>
        <p:txBody>
          <a:bodyPr anchorCtr="0" anchor="ctr" bIns="91425" lIns="91425" rIns="91425" tIns="91425">
            <a:noAutofit/>
          </a:bodyPr>
          <a:lstStyle/>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0" lvl="0" marL="0" rtl="0">
              <a:lnSpc>
                <a:spcPct val="100000"/>
              </a:lnSpc>
              <a:spcBef>
                <a:spcPts val="0"/>
              </a:spcBef>
              <a:buNone/>
            </a:pPr>
            <a:r>
              <a:t/>
            </a:r>
            <a:endParaRPr b="1" sz="2300">
              <a:solidFill>
                <a:srgbClr val="FFFFFF"/>
              </a:solidFill>
              <a:latin typeface="Helvetica Neue"/>
              <a:ea typeface="Helvetica Neue"/>
              <a:cs typeface="Helvetica Neue"/>
              <a:sym typeface="Helvetica Neue"/>
            </a:endParaRPr>
          </a:p>
          <a:p>
            <a:pPr indent="-69850" lvl="0" marL="0" rtl="0">
              <a:lnSpc>
                <a:spcPct val="100000"/>
              </a:lnSpc>
              <a:spcBef>
                <a:spcPts val="0"/>
              </a:spcBef>
              <a:buClr>
                <a:schemeClr val="dk1"/>
              </a:buClr>
              <a:buSzPct val="47826"/>
              <a:buFont typeface="Arial"/>
              <a:buNone/>
            </a:pPr>
            <a:r>
              <a:t/>
            </a:r>
            <a:endParaRPr sz="2300">
              <a:solidFill>
                <a:srgbClr val="FFFFFF"/>
              </a:solidFill>
              <a:latin typeface="Helvetica Neue"/>
              <a:ea typeface="Helvetica Neue"/>
              <a:cs typeface="Helvetica Neue"/>
              <a:sym typeface="Helvetica Neue"/>
            </a:endParaRPr>
          </a:p>
          <a:p>
            <a:pPr indent="-69850" lvl="0" marL="0">
              <a:lnSpc>
                <a:spcPct val="100000"/>
              </a:lnSpc>
              <a:spcBef>
                <a:spcPts val="0"/>
              </a:spcBef>
              <a:buClr>
                <a:schemeClr val="dk1"/>
              </a:buClr>
              <a:buSzPct val="47826"/>
              <a:buFont typeface="Arial"/>
              <a:buNone/>
            </a:pPr>
            <a:r>
              <a:rPr lang="en-US" sz="2300">
                <a:solidFill>
                  <a:srgbClr val="FFFFFF"/>
                </a:solidFill>
                <a:latin typeface="Helvetica Neue"/>
                <a:ea typeface="Helvetica Neue"/>
                <a:cs typeface="Helvetica Neue"/>
                <a:sym typeface="Helvetica Neue"/>
              </a:rPr>
              <a:t>MAG4 was created at the University of Alabama and predicts solar flares using magnetograms, which are solar images that depict magnetic field strength and polarity. Pattern recognition techniques are used to identify regions of high magnetic activity and determine probabilistic flare predictions.</a:t>
            </a:r>
          </a:p>
        </p:txBody>
      </p:sp>
      <p:pic>
        <p:nvPicPr>
          <p:cNvPr descr="Screen Shot 2016-07-29 at 10.48.37 AM.png" id="115" name="Shape 115"/>
          <p:cNvPicPr preferRelativeResize="0"/>
          <p:nvPr/>
        </p:nvPicPr>
        <p:blipFill rotWithShape="1">
          <a:blip r:embed="rId3">
            <a:alphaModFix/>
          </a:blip>
          <a:srcRect b="10700" l="1633" r="6572" t="5896"/>
          <a:stretch/>
        </p:blipFill>
        <p:spPr>
          <a:xfrm>
            <a:off x="621550" y="1202750"/>
            <a:ext cx="3139474" cy="2719325"/>
          </a:xfrm>
          <a:prstGeom prst="rect">
            <a:avLst/>
          </a:prstGeom>
          <a:noFill/>
          <a:ln>
            <a:noFill/>
          </a:ln>
        </p:spPr>
      </p:pic>
      <p:sp>
        <p:nvSpPr>
          <p:cNvPr id="116" name="Shape 116"/>
          <p:cNvSpPr txBox="1"/>
          <p:nvPr/>
        </p:nvSpPr>
        <p:spPr>
          <a:xfrm>
            <a:off x="3916800" y="1565825"/>
            <a:ext cx="4661700" cy="2076600"/>
          </a:xfrm>
          <a:prstGeom prst="rect">
            <a:avLst/>
          </a:prstGeom>
          <a:noFill/>
          <a:ln>
            <a:noFill/>
          </a:ln>
        </p:spPr>
        <p:txBody>
          <a:bodyPr anchorCtr="0" anchor="t" bIns="91425" lIns="91425" rIns="91425" tIns="91425">
            <a:noAutofit/>
          </a:bodyPr>
          <a:lstStyle/>
          <a:p>
            <a:pPr lvl="0">
              <a:spcBef>
                <a:spcPts val="0"/>
              </a:spcBef>
              <a:buNone/>
            </a:pPr>
            <a:r>
              <a:rPr lang="en-US" sz="1000">
                <a:solidFill>
                  <a:srgbClr val="FFFFFF"/>
                </a:solidFill>
              </a:rPr>
              <a:t>2015/04/02 07:59   WF=W+Flare</a:t>
            </a:r>
            <a:br>
              <a:rPr lang="en-US" sz="1000">
                <a:solidFill>
                  <a:srgbClr val="FFFFFF"/>
                </a:solidFill>
              </a:rPr>
            </a:br>
            <a:r>
              <a:rPr lang="en-US" sz="1000">
                <a:solidFill>
                  <a:srgbClr val="FFFFFF"/>
                </a:solidFill>
              </a:rPr>
              <a:t>  #   AR#    WL!DSG!N Lng  Lat               24 Hour Event Rate              Dist</a:t>
            </a:r>
            <a:br>
              <a:rPr lang="en-US" sz="1000">
                <a:solidFill>
                  <a:srgbClr val="FFFFFF"/>
                </a:solidFill>
              </a:rPr>
            </a:br>
            <a:r>
              <a:rPr lang="en-US" sz="1000">
                <a:solidFill>
                  <a:srgbClr val="FFFFFF"/>
                </a:solidFill>
              </a:rPr>
              <a:t>                (kG)   (deg)            M&amp;X    CME    FCME     X    SPE     (deg)</a:t>
            </a:r>
            <a:br>
              <a:rPr lang="en-US" sz="1000">
                <a:solidFill>
                  <a:srgbClr val="FFFFFF"/>
                </a:solidFill>
              </a:rPr>
            </a:br>
            <a:r>
              <a:rPr lang="en-US" sz="1000">
                <a:solidFill>
                  <a:srgbClr val="FFFFFF"/>
                </a:solidFill>
              </a:rPr>
              <a:t>3 12317          5   36   10         0.005  0.001  0.001  0.005  0.002     37!</a:t>
            </a:r>
            <a:br>
              <a:rPr lang="en-US" sz="1000">
                <a:solidFill>
                  <a:srgbClr val="FFFFFF"/>
                </a:solidFill>
              </a:rPr>
            </a:br>
            <a:r>
              <a:rPr lang="en-US" sz="1000">
                <a:solidFill>
                  <a:srgbClr val="FFFFFF"/>
                </a:solidFill>
              </a:rPr>
              <a:t>Disk Forecast Rates  0.005  0.001  0.001  0.005  0.002        </a:t>
            </a:r>
          </a:p>
          <a:p>
            <a:pPr lvl="0">
              <a:spcBef>
                <a:spcPts val="0"/>
              </a:spcBef>
              <a:buClr>
                <a:schemeClr val="dk1"/>
              </a:buClr>
              <a:buSzPct val="110000"/>
              <a:buFont typeface="Arial"/>
              <a:buNone/>
            </a:pPr>
            <a:r>
              <a:rPr lang="en-US" sz="1000">
                <a:solidFill>
                  <a:srgbClr val="FFFFFF"/>
                </a:solidFill>
              </a:rPr>
              <a:t>Multiplicative Uncertainties    0.4x   1.5x   0.9x   0.4x   2.0x</a:t>
            </a:r>
            <a:br>
              <a:rPr lang="en-US" sz="1000">
                <a:solidFill>
                  <a:srgbClr val="FFFFFF"/>
                </a:solidFill>
              </a:rPr>
            </a:br>
            <a:r>
              <a:rPr lang="en-US" sz="1000">
                <a:solidFill>
                  <a:srgbClr val="FFFFFF"/>
                </a:solidFill>
              </a:rPr>
              <a:t>Disk All-Clear Forecast Probabilities  99.50% 99.90% 99.91% 99.50% 99.80%</a:t>
            </a:r>
            <a:br>
              <a:rPr lang="en-US" sz="1000">
                <a:solidFill>
                  <a:srgbClr val="FFFFFF"/>
                </a:solidFill>
              </a:rPr>
            </a:br>
            <a:r>
              <a:rPr lang="en-US" sz="1000">
                <a:solidFill>
                  <a:srgbClr val="FFFFFF"/>
                </a:solidFill>
              </a:rPr>
              <a:t>Uncertainties   0.00%  0.05%  0.00%  0.00%  0.20%</a:t>
            </a:r>
          </a:p>
          <a:p>
            <a:pPr lvl="0">
              <a:spcBef>
                <a:spcPts val="0"/>
              </a:spcBef>
              <a:buNone/>
            </a:pPr>
            <a:r>
              <a:t/>
            </a:r>
            <a:endParaRPr sz="1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Contingency Table</a:t>
            </a:r>
          </a:p>
        </p:txBody>
      </p:sp>
      <p:sp>
        <p:nvSpPr>
          <p:cNvPr id="123" name="Shape 123"/>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a:spcBef>
                <a:spcPts val="0"/>
              </a:spcBef>
              <a:buClr>
                <a:srgbClr val="000000"/>
              </a:buClr>
              <a:buSzPct val="34375"/>
              <a:buFont typeface="Arial"/>
              <a:buNone/>
            </a:pPr>
            <a:r>
              <a:rPr lang="en-US"/>
              <a:t> </a:t>
            </a:r>
          </a:p>
        </p:txBody>
      </p:sp>
      <p:pic>
        <p:nvPicPr>
          <p:cNvPr descr="Screen Shot 2016-08-02 at 3.43.20 PM.png" id="124" name="Shape 124"/>
          <p:cNvPicPr preferRelativeResize="0"/>
          <p:nvPr/>
        </p:nvPicPr>
        <p:blipFill>
          <a:blip r:embed="rId3">
            <a:alphaModFix/>
          </a:blip>
          <a:stretch>
            <a:fillRect/>
          </a:stretch>
        </p:blipFill>
        <p:spPr>
          <a:xfrm>
            <a:off x="657225" y="1581150"/>
            <a:ext cx="7829550" cy="278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457200"/>
            <a:ext cx="8229600" cy="1143000"/>
          </a:xfrm>
          <a:prstGeom prst="rect">
            <a:avLst/>
          </a:prstGeom>
        </p:spPr>
        <p:txBody>
          <a:bodyPr anchorCtr="0" anchor="t" bIns="91425" lIns="91425" rIns="91425" tIns="91425">
            <a:noAutofit/>
          </a:bodyPr>
          <a:lstStyle/>
          <a:p>
            <a:pPr lvl="0">
              <a:spcBef>
                <a:spcPts val="0"/>
              </a:spcBef>
              <a:buNone/>
            </a:pPr>
            <a:r>
              <a:rPr lang="en-US"/>
              <a:t>Data Acquisition</a:t>
            </a:r>
          </a:p>
        </p:txBody>
      </p:sp>
      <p:sp>
        <p:nvSpPr>
          <p:cNvPr id="131" name="Shape 131"/>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rtl="0">
              <a:lnSpc>
                <a:spcPct val="100000"/>
              </a:lnSpc>
              <a:spcBef>
                <a:spcPts val="0"/>
              </a:spcBef>
              <a:buNone/>
            </a:pPr>
            <a:r>
              <a:rPr lang="en-US" sz="2400"/>
              <a:t>-We scraped prediction percentages in 6hr increments from the iSWA data tree, 7308 forecasts for ASAP M and X, and 2924 for MAG4.</a:t>
            </a:r>
          </a:p>
          <a:p>
            <a:pPr lvl="0" rtl="0">
              <a:lnSpc>
                <a:spcPct val="100000"/>
              </a:lnSpc>
              <a:spcBef>
                <a:spcPts val="0"/>
              </a:spcBef>
              <a:buNone/>
            </a:pPr>
            <a:r>
              <a:t/>
            </a:r>
            <a:endParaRPr sz="600"/>
          </a:p>
          <a:p>
            <a:pPr lvl="0" rtl="0">
              <a:lnSpc>
                <a:spcPct val="100000"/>
              </a:lnSpc>
              <a:spcBef>
                <a:spcPts val="0"/>
              </a:spcBef>
              <a:buNone/>
            </a:pPr>
            <a:r>
              <a:rPr lang="en-US" sz="2400"/>
              <a:t>-There were many ‘None’ value measurements in the background, denoting large data gaps in each model.</a:t>
            </a:r>
          </a:p>
          <a:p>
            <a:pPr lvl="0" rtl="0">
              <a:lnSpc>
                <a:spcPct val="100000"/>
              </a:lnSpc>
              <a:spcBef>
                <a:spcPts val="0"/>
              </a:spcBef>
              <a:buNone/>
            </a:pPr>
            <a:r>
              <a:t/>
            </a:r>
            <a:endParaRPr sz="600"/>
          </a:p>
          <a:p>
            <a:pPr lvl="0">
              <a:lnSpc>
                <a:spcPct val="100000"/>
              </a:lnSpc>
              <a:spcBef>
                <a:spcPts val="0"/>
              </a:spcBef>
              <a:buNone/>
            </a:pPr>
            <a:r>
              <a:rPr lang="en-US" sz="2400"/>
              <a:t>-We used flares from the DONKI database, removing anything below M1.0 and greater than 60° longitude. There were 229 flares used for ASAP M, 136 for Mag4, and a mere 21 flares used for ASAP X for our chosen time periods.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153025"/>
            <a:ext cx="8229600" cy="1143000"/>
          </a:xfrm>
          <a:prstGeom prst="rect">
            <a:avLst/>
          </a:prstGeom>
        </p:spPr>
        <p:txBody>
          <a:bodyPr anchorCtr="0" anchor="t" bIns="91425" lIns="91425" rIns="91425" tIns="91425">
            <a:noAutofit/>
          </a:bodyPr>
          <a:lstStyle/>
          <a:p>
            <a:pPr lvl="0">
              <a:spcBef>
                <a:spcPts val="0"/>
              </a:spcBef>
              <a:buNone/>
            </a:pPr>
            <a:r>
              <a:rPr lang="en-US" sz="3600"/>
              <a:t>Notification Worthy Flares Across Models</a:t>
            </a:r>
          </a:p>
        </p:txBody>
      </p:sp>
      <p:sp>
        <p:nvSpPr>
          <p:cNvPr id="138" name="Shape 138"/>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a:spcBef>
                <a:spcPts val="0"/>
              </a:spcBef>
              <a:buNone/>
            </a:pPr>
            <a:r>
              <a:t/>
            </a:r>
            <a:endParaRPr/>
          </a:p>
        </p:txBody>
      </p:sp>
      <p:pic>
        <p:nvPicPr>
          <p:cNvPr descr="All Flares in All Models.png" id="139" name="Shape 139"/>
          <p:cNvPicPr preferRelativeResize="0"/>
          <p:nvPr/>
        </p:nvPicPr>
        <p:blipFill>
          <a:blip r:embed="rId3">
            <a:alphaModFix/>
          </a:blip>
          <a:stretch>
            <a:fillRect/>
          </a:stretch>
        </p:blipFill>
        <p:spPr>
          <a:xfrm>
            <a:off x="183850" y="863474"/>
            <a:ext cx="8748201" cy="5713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529275" y="120900"/>
            <a:ext cx="8229600" cy="1143000"/>
          </a:xfrm>
          <a:prstGeom prst="rect">
            <a:avLst/>
          </a:prstGeom>
        </p:spPr>
        <p:txBody>
          <a:bodyPr anchorCtr="0" anchor="t" bIns="91425" lIns="91425" rIns="91425" tIns="91425">
            <a:noAutofit/>
          </a:bodyPr>
          <a:lstStyle/>
          <a:p>
            <a:pPr lvl="0">
              <a:spcBef>
                <a:spcPts val="0"/>
              </a:spcBef>
              <a:buNone/>
            </a:pPr>
            <a:r>
              <a:rPr lang="en-US" sz="3600"/>
              <a:t>Background predictions with maximum pre-flare predictions overlaid </a:t>
            </a:r>
          </a:p>
        </p:txBody>
      </p:sp>
      <p:sp>
        <p:nvSpPr>
          <p:cNvPr id="146" name="Shape 146"/>
          <p:cNvSpPr txBox="1"/>
          <p:nvPr>
            <p:ph idx="1" type="body"/>
          </p:nvPr>
        </p:nvSpPr>
        <p:spPr>
          <a:xfrm>
            <a:off x="457200" y="1769450"/>
            <a:ext cx="2892600" cy="787500"/>
          </a:xfrm>
          <a:prstGeom prst="rect">
            <a:avLst/>
          </a:prstGeom>
        </p:spPr>
        <p:txBody>
          <a:bodyPr anchorCtr="0" anchor="ctr" bIns="91425" lIns="91425" rIns="91425" tIns="91425">
            <a:noAutofit/>
          </a:bodyPr>
          <a:lstStyle/>
          <a:p>
            <a:pPr indent="-69850" lvl="0" marL="0">
              <a:lnSpc>
                <a:spcPct val="100000"/>
              </a:lnSpc>
              <a:spcBef>
                <a:spcPts val="0"/>
              </a:spcBef>
              <a:buClr>
                <a:schemeClr val="dk1"/>
              </a:buClr>
              <a:buSzPct val="34375"/>
              <a:buFont typeface="Arial"/>
              <a:buNone/>
            </a:pPr>
            <a:r>
              <a:rPr lang="en-US"/>
              <a:t> </a:t>
            </a:r>
          </a:p>
        </p:txBody>
      </p:sp>
      <p:pic>
        <p:nvPicPr>
          <p:cNvPr descr="MAG4 EVERYTHING" id="147" name="Shape 147"/>
          <p:cNvPicPr preferRelativeResize="0"/>
          <p:nvPr/>
        </p:nvPicPr>
        <p:blipFill>
          <a:blip r:embed="rId3">
            <a:alphaModFix/>
          </a:blip>
          <a:stretch>
            <a:fillRect/>
          </a:stretch>
        </p:blipFill>
        <p:spPr>
          <a:xfrm>
            <a:off x="765100" y="1405525"/>
            <a:ext cx="7519770" cy="5179200"/>
          </a:xfrm>
          <a:prstGeom prst="rect">
            <a:avLst/>
          </a:prstGeom>
          <a:noFill/>
          <a:ln>
            <a:noFill/>
          </a:ln>
        </p:spPr>
      </p:pic>
      <p:pic>
        <p:nvPicPr>
          <p:cNvPr descr="Flare Plots Legend.png" id="148" name="Shape 148"/>
          <p:cNvPicPr preferRelativeResize="0"/>
          <p:nvPr/>
        </p:nvPicPr>
        <p:blipFill>
          <a:blip r:embed="rId4">
            <a:alphaModFix/>
          </a:blip>
          <a:stretch>
            <a:fillRect/>
          </a:stretch>
        </p:blipFill>
        <p:spPr>
          <a:xfrm>
            <a:off x="3905000" y="2014215"/>
            <a:ext cx="3379524" cy="103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47537" y="0"/>
            <a:ext cx="8229600" cy="1143000"/>
          </a:xfrm>
          <a:prstGeom prst="rect">
            <a:avLst/>
          </a:prstGeom>
        </p:spPr>
        <p:txBody>
          <a:bodyPr anchorCtr="0" anchor="t" bIns="91425" lIns="91425" rIns="91425" tIns="91425">
            <a:noAutofit/>
          </a:bodyPr>
          <a:lstStyle/>
          <a:p>
            <a:pPr lvl="0">
              <a:spcBef>
                <a:spcPts val="0"/>
              </a:spcBef>
              <a:buNone/>
            </a:pPr>
            <a:r>
              <a:rPr lang="en-US"/>
              <a:t>ASAP M</a:t>
            </a:r>
          </a:p>
        </p:txBody>
      </p:sp>
      <p:sp>
        <p:nvSpPr>
          <p:cNvPr id="155" name="Shape 155"/>
          <p:cNvSpPr txBox="1"/>
          <p:nvPr>
            <p:ph idx="1" type="body"/>
          </p:nvPr>
        </p:nvSpPr>
        <p:spPr>
          <a:xfrm>
            <a:off x="457200" y="1600200"/>
            <a:ext cx="8229600" cy="4526100"/>
          </a:xfrm>
          <a:prstGeom prst="rect">
            <a:avLst/>
          </a:prstGeom>
        </p:spPr>
        <p:txBody>
          <a:bodyPr anchorCtr="0" anchor="ctr" bIns="91425" lIns="91425" rIns="91425" tIns="91425">
            <a:noAutofit/>
          </a:bodyPr>
          <a:lstStyle/>
          <a:p>
            <a:pPr lvl="0">
              <a:spcBef>
                <a:spcPts val="0"/>
              </a:spcBef>
              <a:buNone/>
            </a:pPr>
            <a:r>
              <a:rPr lang="en-US"/>
              <a:t> </a:t>
            </a:r>
          </a:p>
        </p:txBody>
      </p:sp>
      <p:pic>
        <p:nvPicPr>
          <p:cNvPr descr="ASAP M Everything" id="156" name="Shape 156"/>
          <p:cNvPicPr preferRelativeResize="0"/>
          <p:nvPr/>
        </p:nvPicPr>
        <p:blipFill>
          <a:blip r:embed="rId3">
            <a:alphaModFix/>
          </a:blip>
          <a:stretch>
            <a:fillRect/>
          </a:stretch>
        </p:blipFill>
        <p:spPr>
          <a:xfrm>
            <a:off x="457200" y="917725"/>
            <a:ext cx="8131950" cy="554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wilight">
  <a:themeElements>
    <a:clrScheme name="Twilight">
      <a:dk1>
        <a:srgbClr val="000000"/>
      </a:dk1>
      <a:lt1>
        <a:srgbClr val="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